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</p:sldMasterIdLst>
  <p:notesMasterIdLst>
    <p:notesMasterId r:id="rId26"/>
  </p:notesMasterIdLst>
  <p:sldIdLst>
    <p:sldId id="256" r:id="rId2"/>
    <p:sldId id="257" r:id="rId3"/>
    <p:sldId id="309" r:id="rId4"/>
    <p:sldId id="300" r:id="rId5"/>
    <p:sldId id="296" r:id="rId6"/>
    <p:sldId id="301" r:id="rId7"/>
    <p:sldId id="304" r:id="rId8"/>
    <p:sldId id="302" r:id="rId9"/>
    <p:sldId id="303" r:id="rId10"/>
    <p:sldId id="298" r:id="rId11"/>
    <p:sldId id="299" r:id="rId12"/>
    <p:sldId id="285" r:id="rId13"/>
    <p:sldId id="311" r:id="rId14"/>
    <p:sldId id="312" r:id="rId15"/>
    <p:sldId id="306" r:id="rId16"/>
    <p:sldId id="291" r:id="rId17"/>
    <p:sldId id="307" r:id="rId18"/>
    <p:sldId id="305" r:id="rId19"/>
    <p:sldId id="292" r:id="rId20"/>
    <p:sldId id="266" r:id="rId21"/>
    <p:sldId id="284" r:id="rId22"/>
    <p:sldId id="313" r:id="rId23"/>
    <p:sldId id="290" r:id="rId24"/>
    <p:sldId id="283" r:id="rId2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A0D7"/>
    <a:srgbClr val="ECA9E8"/>
    <a:srgbClr val="EC3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 autoAdjust="0"/>
    <p:restoredTop sz="86379" autoAdjust="0"/>
  </p:normalViewPr>
  <p:slideViewPr>
    <p:cSldViewPr snapToGrid="0" snapToObjects="1">
      <p:cViewPr>
        <p:scale>
          <a:sx n="66" d="100"/>
          <a:sy n="66" d="100"/>
        </p:scale>
        <p:origin x="1216" y="5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joanne@sci-eb.com" TargetMode="External"/><Relationship Id="rId2" Type="http://schemas.openxmlformats.org/officeDocument/2006/relationships/hyperlink" Target="mailto:AIMedicalTeamHongKong@aetna.com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joanne@sci-eb.com" TargetMode="External"/><Relationship Id="rId2" Type="http://schemas.openxmlformats.org/officeDocument/2006/relationships/hyperlink" Target="mailto:AIMedicalTeamHongKong@aetna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5E8B83-9952-F543-A87E-242366A0A125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EA1CB0-92EB-E846-B05B-600D9DEE5656}">
      <dgm:prSet phldrT="[Text]" custT="1"/>
      <dgm:spPr/>
      <dgm:t>
        <a:bodyPr/>
        <a:lstStyle/>
        <a:p>
          <a:r>
            <a:rPr lang="en-US" sz="1400" b="1" dirty="0" smtClean="0"/>
            <a:t>Member contacts SCI Employee Benefits if they require planned surgery or treatment. Email </a:t>
          </a:r>
          <a:r>
            <a:rPr lang="en-US" sz="1400" b="1" dirty="0" smtClean="0">
              <a:hlinkClick xmlns:r="http://schemas.openxmlformats.org/officeDocument/2006/relationships" r:id="rId1"/>
            </a:rPr>
            <a:t>joanne@sci-eb.com</a:t>
          </a:r>
          <a:r>
            <a:rPr lang="en-US" sz="1400" b="1" dirty="0" smtClean="0"/>
            <a:t> who will send a pre-certification form and answer any member queries </a:t>
          </a:r>
          <a:endParaRPr lang="en-US" sz="1400" dirty="0"/>
        </a:p>
      </dgm:t>
    </dgm:pt>
    <dgm:pt modelId="{59E732A1-60EB-4C4C-9A39-73D28C8B666A}" type="parTrans" cxnId="{B481C10D-3537-5749-A68A-85605EACE230}">
      <dgm:prSet/>
      <dgm:spPr/>
      <dgm:t>
        <a:bodyPr/>
        <a:lstStyle/>
        <a:p>
          <a:endParaRPr lang="en-US"/>
        </a:p>
      </dgm:t>
    </dgm:pt>
    <dgm:pt modelId="{F1D7959D-8761-874E-8A73-824BD0A78500}" type="sibTrans" cxnId="{B481C10D-3537-5749-A68A-85605EACE230}">
      <dgm:prSet/>
      <dgm:spPr/>
      <dgm:t>
        <a:bodyPr/>
        <a:lstStyle/>
        <a:p>
          <a:endParaRPr lang="en-US"/>
        </a:p>
      </dgm:t>
    </dgm:pt>
    <dgm:pt modelId="{6B7DC671-E038-AB4C-A1B4-64D4EF5EDD54}">
      <dgm:prSet phldrT="[Text]" custT="1"/>
      <dgm:spPr/>
      <dgm:t>
        <a:bodyPr/>
        <a:lstStyle/>
        <a:p>
          <a:r>
            <a:rPr lang="en-US" sz="1400" b="1" dirty="0" smtClean="0"/>
            <a:t>Member / doctor emails the pre-certification form to Aetna</a:t>
          </a:r>
          <a:endParaRPr lang="en-US" sz="1400" dirty="0" smtClean="0"/>
        </a:p>
        <a:p>
          <a:r>
            <a:rPr lang="en-US" sz="1400" b="1" dirty="0" smtClean="0"/>
            <a:t>(at least 2-3 working days in advance)</a:t>
          </a:r>
          <a:endParaRPr lang="en-US" sz="1400" dirty="0" smtClean="0"/>
        </a:p>
        <a:p>
          <a:endParaRPr lang="en-US" sz="1400" dirty="0" smtClean="0"/>
        </a:p>
        <a:p>
          <a:r>
            <a:rPr lang="en-US" sz="1400" dirty="0" smtClean="0">
              <a:hlinkClick xmlns:r="http://schemas.openxmlformats.org/officeDocument/2006/relationships" r:id="rId2"/>
            </a:rPr>
            <a:t>AIMedicalTeamHongKong@aetna.com</a:t>
          </a:r>
          <a:r>
            <a:rPr lang="en-US" sz="1400" dirty="0" smtClean="0"/>
            <a:t> </a:t>
          </a:r>
        </a:p>
        <a:p>
          <a:endParaRPr lang="en-US" sz="1400" dirty="0" smtClean="0"/>
        </a:p>
        <a:p>
          <a:r>
            <a:rPr lang="en-US" sz="1400" dirty="0" smtClean="0"/>
            <a:t>Please CC SCI Employee Benefits </a:t>
          </a:r>
          <a:r>
            <a:rPr lang="en-US" sz="1400" dirty="0" err="1" smtClean="0"/>
            <a:t>Joanne@sci-eb.com</a:t>
          </a:r>
          <a:endParaRPr lang="en-US" sz="1400" dirty="0"/>
        </a:p>
      </dgm:t>
    </dgm:pt>
    <dgm:pt modelId="{483A34F4-7024-DC4F-95AE-EFB7151ABA1E}" type="parTrans" cxnId="{EA38E55D-EBCE-9440-8AE4-E571AFF3A35A}">
      <dgm:prSet/>
      <dgm:spPr/>
      <dgm:t>
        <a:bodyPr/>
        <a:lstStyle/>
        <a:p>
          <a:endParaRPr lang="en-US"/>
        </a:p>
      </dgm:t>
    </dgm:pt>
    <dgm:pt modelId="{5BE9A02D-060E-B847-B428-7E2EA3A700E4}" type="sibTrans" cxnId="{EA38E55D-EBCE-9440-8AE4-E571AFF3A35A}">
      <dgm:prSet/>
      <dgm:spPr/>
      <dgm:t>
        <a:bodyPr/>
        <a:lstStyle/>
        <a:p>
          <a:endParaRPr lang="en-US"/>
        </a:p>
      </dgm:t>
    </dgm:pt>
    <dgm:pt modelId="{5AB66628-3E9E-6246-9B78-63385CE89A3C}">
      <dgm:prSet phldrT="[Text]"/>
      <dgm:spPr/>
      <dgm:t>
        <a:bodyPr/>
        <a:lstStyle/>
        <a:p>
          <a:r>
            <a:rPr lang="en-US" b="1" dirty="0" smtClean="0"/>
            <a:t>Aetna Issues GOP </a:t>
          </a:r>
          <a:r>
            <a:rPr lang="en-US" dirty="0" smtClean="0"/>
            <a:t>for eligible &amp; covered medical conditions.</a:t>
          </a:r>
          <a:endParaRPr lang="en-US" dirty="0"/>
        </a:p>
      </dgm:t>
    </dgm:pt>
    <dgm:pt modelId="{73611996-7FE4-B44A-9389-774966EA8BB3}" type="parTrans" cxnId="{2A3FB2B4-D41B-8543-AB3D-25A7C9F51253}">
      <dgm:prSet/>
      <dgm:spPr/>
      <dgm:t>
        <a:bodyPr/>
        <a:lstStyle/>
        <a:p>
          <a:endParaRPr lang="en-US"/>
        </a:p>
      </dgm:t>
    </dgm:pt>
    <dgm:pt modelId="{7BB59B5B-2B3F-DF45-AA86-997733CBB3C6}" type="sibTrans" cxnId="{2A3FB2B4-D41B-8543-AB3D-25A7C9F51253}">
      <dgm:prSet/>
      <dgm:spPr/>
      <dgm:t>
        <a:bodyPr/>
        <a:lstStyle/>
        <a:p>
          <a:endParaRPr lang="en-US"/>
        </a:p>
      </dgm:t>
    </dgm:pt>
    <dgm:pt modelId="{5F682A36-EF8E-9B4B-9AA4-B46C63FE6BB4}">
      <dgm:prSet/>
      <dgm:spPr/>
      <dgm:t>
        <a:bodyPr/>
        <a:lstStyle/>
        <a:p>
          <a:r>
            <a:rPr lang="en-US" b="1" dirty="0" smtClean="0"/>
            <a:t>Member proceeds for cashless</a:t>
          </a:r>
          <a:endParaRPr lang="en-US" dirty="0" smtClean="0"/>
        </a:p>
        <a:p>
          <a:r>
            <a:rPr lang="en-US" b="1" dirty="0" smtClean="0"/>
            <a:t>treatment   </a:t>
          </a:r>
          <a:endParaRPr lang="en-US" dirty="0" smtClean="0"/>
        </a:p>
        <a:p>
          <a:endParaRPr lang="en-US" dirty="0"/>
        </a:p>
      </dgm:t>
    </dgm:pt>
    <dgm:pt modelId="{805833D7-764D-E74F-A78A-F5EBEEDCF354}" type="parTrans" cxnId="{DDCBFD7A-1391-E549-89F7-E76774336DFF}">
      <dgm:prSet/>
      <dgm:spPr/>
      <dgm:t>
        <a:bodyPr/>
        <a:lstStyle/>
        <a:p>
          <a:endParaRPr lang="en-US"/>
        </a:p>
      </dgm:t>
    </dgm:pt>
    <dgm:pt modelId="{8B9F3C2D-F9B7-2D45-8157-BC0308BE1AC5}" type="sibTrans" cxnId="{DDCBFD7A-1391-E549-89F7-E76774336DFF}">
      <dgm:prSet/>
      <dgm:spPr/>
      <dgm:t>
        <a:bodyPr/>
        <a:lstStyle/>
        <a:p>
          <a:endParaRPr lang="en-US"/>
        </a:p>
      </dgm:t>
    </dgm:pt>
    <dgm:pt modelId="{49555E5E-C54A-E94F-A481-3869E19E2C37}" type="pres">
      <dgm:prSet presAssocID="{4E5E8B83-9952-F543-A87E-242366A0A12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9EBC31-1001-714A-B555-A4F7E88933B2}" type="pres">
      <dgm:prSet presAssocID="{A9EA1CB0-92EB-E846-B05B-600D9DEE5656}" presName="node" presStyleLbl="node1" presStyleIdx="0" presStyleCnt="4" custScaleX="133679" custScaleY="228314" custLinFactNeighborX="517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2A57A6-B82E-6E4A-879E-5F713C14CCA0}" type="pres">
      <dgm:prSet presAssocID="{F1D7959D-8761-874E-8A73-824BD0A7850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45F69A6A-B212-F446-944C-949E807F315C}" type="pres">
      <dgm:prSet presAssocID="{F1D7959D-8761-874E-8A73-824BD0A7850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595E213D-1B3C-694D-B6AE-20A6713830C1}" type="pres">
      <dgm:prSet presAssocID="{6B7DC671-E038-AB4C-A1B4-64D4EF5EDD54}" presName="node" presStyleLbl="node1" presStyleIdx="1" presStyleCnt="4" custScaleX="197346" custScaleY="2283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C445E-7F3F-D544-9E8C-871DA84B2272}" type="pres">
      <dgm:prSet presAssocID="{5BE9A02D-060E-B847-B428-7E2EA3A700E4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668FEF3-1137-DD44-9851-404BCB4A58DF}" type="pres">
      <dgm:prSet presAssocID="{5BE9A02D-060E-B847-B428-7E2EA3A700E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58DA46C8-F31F-A44F-BFC8-2AC990BF6199}" type="pres">
      <dgm:prSet presAssocID="{5AB66628-3E9E-6246-9B78-63385CE89A3C}" presName="node" presStyleLbl="node1" presStyleIdx="2" presStyleCnt="4" custScaleX="123880" custScaleY="2283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32C6D6-4378-B342-94DE-896F05FEAF0D}" type="pres">
      <dgm:prSet presAssocID="{7BB59B5B-2B3F-DF45-AA86-997733CBB3C6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C9DBF9D-1F38-4E4D-8A78-4639263EC382}" type="pres">
      <dgm:prSet presAssocID="{7BB59B5B-2B3F-DF45-AA86-997733CBB3C6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EA7F8765-189F-174B-885D-FD594F0FF4D1}" type="pres">
      <dgm:prSet presAssocID="{5F682A36-EF8E-9B4B-9AA4-B46C63FE6BB4}" presName="node" presStyleLbl="node1" presStyleIdx="3" presStyleCnt="4" custScaleX="129523" custScaleY="167897" custLinFactNeighborX="6794" custLinFactNeighborY="386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B7C66D-221F-F740-8968-46046DF0EF9F}" type="presOf" srcId="{6B7DC671-E038-AB4C-A1B4-64D4EF5EDD54}" destId="{595E213D-1B3C-694D-B6AE-20A6713830C1}" srcOrd="0" destOrd="0" presId="urn:microsoft.com/office/officeart/2005/8/layout/process1"/>
    <dgm:cxn modelId="{FC6006B6-A1B2-324D-B17D-8CA0AE0148E6}" type="presOf" srcId="{5BE9A02D-060E-B847-B428-7E2EA3A700E4}" destId="{B77C445E-7F3F-D544-9E8C-871DA84B2272}" srcOrd="0" destOrd="0" presId="urn:microsoft.com/office/officeart/2005/8/layout/process1"/>
    <dgm:cxn modelId="{EA38E55D-EBCE-9440-8AE4-E571AFF3A35A}" srcId="{4E5E8B83-9952-F543-A87E-242366A0A125}" destId="{6B7DC671-E038-AB4C-A1B4-64D4EF5EDD54}" srcOrd="1" destOrd="0" parTransId="{483A34F4-7024-DC4F-95AE-EFB7151ABA1E}" sibTransId="{5BE9A02D-060E-B847-B428-7E2EA3A700E4}"/>
    <dgm:cxn modelId="{9F05DA15-474A-4546-AD33-3A3CBB2C9E8A}" type="presOf" srcId="{A9EA1CB0-92EB-E846-B05B-600D9DEE5656}" destId="{2F9EBC31-1001-714A-B555-A4F7E88933B2}" srcOrd="0" destOrd="0" presId="urn:microsoft.com/office/officeart/2005/8/layout/process1"/>
    <dgm:cxn modelId="{97D1478A-3FEB-8241-A88D-3197CC156F3E}" type="presOf" srcId="{5BE9A02D-060E-B847-B428-7E2EA3A700E4}" destId="{C668FEF3-1137-DD44-9851-404BCB4A58DF}" srcOrd="1" destOrd="0" presId="urn:microsoft.com/office/officeart/2005/8/layout/process1"/>
    <dgm:cxn modelId="{10DFB584-5A07-0D44-A6EC-D6A1ED2E6409}" type="presOf" srcId="{4E5E8B83-9952-F543-A87E-242366A0A125}" destId="{49555E5E-C54A-E94F-A481-3869E19E2C37}" srcOrd="0" destOrd="0" presId="urn:microsoft.com/office/officeart/2005/8/layout/process1"/>
    <dgm:cxn modelId="{C82E4167-F7D2-FD4D-89CB-1B199A5C99CE}" type="presOf" srcId="{5AB66628-3E9E-6246-9B78-63385CE89A3C}" destId="{58DA46C8-F31F-A44F-BFC8-2AC990BF6199}" srcOrd="0" destOrd="0" presId="urn:microsoft.com/office/officeart/2005/8/layout/process1"/>
    <dgm:cxn modelId="{8666F5E4-3470-AF4F-BEF3-410BC2DD187D}" type="presOf" srcId="{7BB59B5B-2B3F-DF45-AA86-997733CBB3C6}" destId="{AC32C6D6-4378-B342-94DE-896F05FEAF0D}" srcOrd="0" destOrd="0" presId="urn:microsoft.com/office/officeart/2005/8/layout/process1"/>
    <dgm:cxn modelId="{F594A602-AFEE-4B4E-A142-B8CEF11AEABF}" type="presOf" srcId="{F1D7959D-8761-874E-8A73-824BD0A78500}" destId="{45F69A6A-B212-F446-944C-949E807F315C}" srcOrd="1" destOrd="0" presId="urn:microsoft.com/office/officeart/2005/8/layout/process1"/>
    <dgm:cxn modelId="{4F808578-FEBA-1F48-91B4-C7A390ABECC8}" type="presOf" srcId="{7BB59B5B-2B3F-DF45-AA86-997733CBB3C6}" destId="{EC9DBF9D-1F38-4E4D-8A78-4639263EC382}" srcOrd="1" destOrd="0" presId="urn:microsoft.com/office/officeart/2005/8/layout/process1"/>
    <dgm:cxn modelId="{DDCBFD7A-1391-E549-89F7-E76774336DFF}" srcId="{4E5E8B83-9952-F543-A87E-242366A0A125}" destId="{5F682A36-EF8E-9B4B-9AA4-B46C63FE6BB4}" srcOrd="3" destOrd="0" parTransId="{805833D7-764D-E74F-A78A-F5EBEEDCF354}" sibTransId="{8B9F3C2D-F9B7-2D45-8157-BC0308BE1AC5}"/>
    <dgm:cxn modelId="{B481C10D-3537-5749-A68A-85605EACE230}" srcId="{4E5E8B83-9952-F543-A87E-242366A0A125}" destId="{A9EA1CB0-92EB-E846-B05B-600D9DEE5656}" srcOrd="0" destOrd="0" parTransId="{59E732A1-60EB-4C4C-9A39-73D28C8B666A}" sibTransId="{F1D7959D-8761-874E-8A73-824BD0A78500}"/>
    <dgm:cxn modelId="{626D206A-1297-1943-9994-B5289B0DA5DD}" type="presOf" srcId="{5F682A36-EF8E-9B4B-9AA4-B46C63FE6BB4}" destId="{EA7F8765-189F-174B-885D-FD594F0FF4D1}" srcOrd="0" destOrd="0" presId="urn:microsoft.com/office/officeart/2005/8/layout/process1"/>
    <dgm:cxn modelId="{590EC943-126F-0743-86D6-396E2EF190B6}" type="presOf" srcId="{F1D7959D-8761-874E-8A73-824BD0A78500}" destId="{CA2A57A6-B82E-6E4A-879E-5F713C14CCA0}" srcOrd="0" destOrd="0" presId="urn:microsoft.com/office/officeart/2005/8/layout/process1"/>
    <dgm:cxn modelId="{2A3FB2B4-D41B-8543-AB3D-25A7C9F51253}" srcId="{4E5E8B83-9952-F543-A87E-242366A0A125}" destId="{5AB66628-3E9E-6246-9B78-63385CE89A3C}" srcOrd="2" destOrd="0" parTransId="{73611996-7FE4-B44A-9389-774966EA8BB3}" sibTransId="{7BB59B5B-2B3F-DF45-AA86-997733CBB3C6}"/>
    <dgm:cxn modelId="{B202F386-A093-574F-8F0A-09DF8376BFB6}" type="presParOf" srcId="{49555E5E-C54A-E94F-A481-3869E19E2C37}" destId="{2F9EBC31-1001-714A-B555-A4F7E88933B2}" srcOrd="0" destOrd="0" presId="urn:microsoft.com/office/officeart/2005/8/layout/process1"/>
    <dgm:cxn modelId="{3ED58B6C-675A-0049-BEAD-8A5DE08051C2}" type="presParOf" srcId="{49555E5E-C54A-E94F-A481-3869E19E2C37}" destId="{CA2A57A6-B82E-6E4A-879E-5F713C14CCA0}" srcOrd="1" destOrd="0" presId="urn:microsoft.com/office/officeart/2005/8/layout/process1"/>
    <dgm:cxn modelId="{CEFFD48B-6B90-5947-A5A8-1ED86CD51103}" type="presParOf" srcId="{CA2A57A6-B82E-6E4A-879E-5F713C14CCA0}" destId="{45F69A6A-B212-F446-944C-949E807F315C}" srcOrd="0" destOrd="0" presId="urn:microsoft.com/office/officeart/2005/8/layout/process1"/>
    <dgm:cxn modelId="{F78628AA-A074-4C4A-9B85-DAF82CD93A24}" type="presParOf" srcId="{49555E5E-C54A-E94F-A481-3869E19E2C37}" destId="{595E213D-1B3C-694D-B6AE-20A6713830C1}" srcOrd="2" destOrd="0" presId="urn:microsoft.com/office/officeart/2005/8/layout/process1"/>
    <dgm:cxn modelId="{5E627949-19E7-4741-8CA6-15A4B9499900}" type="presParOf" srcId="{49555E5E-C54A-E94F-A481-3869E19E2C37}" destId="{B77C445E-7F3F-D544-9E8C-871DA84B2272}" srcOrd="3" destOrd="0" presId="urn:microsoft.com/office/officeart/2005/8/layout/process1"/>
    <dgm:cxn modelId="{F54EAF1C-5F71-D94C-B772-2CF5AA1AA1F8}" type="presParOf" srcId="{B77C445E-7F3F-D544-9E8C-871DA84B2272}" destId="{C668FEF3-1137-DD44-9851-404BCB4A58DF}" srcOrd="0" destOrd="0" presId="urn:microsoft.com/office/officeart/2005/8/layout/process1"/>
    <dgm:cxn modelId="{3A343BD8-1268-DA4D-9479-3A5A0AADDE60}" type="presParOf" srcId="{49555E5E-C54A-E94F-A481-3869E19E2C37}" destId="{58DA46C8-F31F-A44F-BFC8-2AC990BF6199}" srcOrd="4" destOrd="0" presId="urn:microsoft.com/office/officeart/2005/8/layout/process1"/>
    <dgm:cxn modelId="{F5911AC7-2146-C34B-B14D-64CE26F2E580}" type="presParOf" srcId="{49555E5E-C54A-E94F-A481-3869E19E2C37}" destId="{AC32C6D6-4378-B342-94DE-896F05FEAF0D}" srcOrd="5" destOrd="0" presId="urn:microsoft.com/office/officeart/2005/8/layout/process1"/>
    <dgm:cxn modelId="{E89E7CE8-C4B2-1346-A879-062346B600AE}" type="presParOf" srcId="{AC32C6D6-4378-B342-94DE-896F05FEAF0D}" destId="{EC9DBF9D-1F38-4E4D-8A78-4639263EC382}" srcOrd="0" destOrd="0" presId="urn:microsoft.com/office/officeart/2005/8/layout/process1"/>
    <dgm:cxn modelId="{7EAF863B-D4E5-8A49-AB22-9656E444BAFC}" type="presParOf" srcId="{49555E5E-C54A-E94F-A481-3869E19E2C37}" destId="{EA7F8765-189F-174B-885D-FD594F0FF4D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3EE932-F591-A443-8BF4-86B523EC47AF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F585795E-EF31-BC49-81F6-695AA2D7CD4D}">
      <dgm:prSet phldrT="[Text]" custT="1"/>
      <dgm:spPr/>
      <dgm:t>
        <a:bodyPr/>
        <a:lstStyle/>
        <a:p>
          <a:r>
            <a:rPr lang="en-US" sz="1400" b="1" dirty="0" smtClean="0"/>
            <a:t>Member/Family/Broker/Hospital calls Aetna </a:t>
          </a:r>
          <a:endParaRPr lang="en-US" sz="1400" dirty="0" smtClean="0"/>
        </a:p>
        <a:p>
          <a:r>
            <a:rPr lang="en-US" sz="1400" b="1" dirty="0" smtClean="0"/>
            <a:t>Aetna Member Services Team (MST) : </a:t>
          </a:r>
          <a:endParaRPr lang="en-US" sz="1400" dirty="0" smtClean="0"/>
        </a:p>
        <a:p>
          <a:r>
            <a:rPr lang="en-US" sz="1400" dirty="0" smtClean="0"/>
            <a:t>800 110 1951 (Toll free from Singapore) +852 3071 5022 (Overseas) </a:t>
          </a:r>
        </a:p>
        <a:p>
          <a:r>
            <a:rPr lang="en-US" sz="1400" dirty="0" smtClean="0"/>
            <a:t>Details required for verification: a. Full Name</a:t>
          </a:r>
          <a:br>
            <a:rPr lang="en-US" sz="1400" dirty="0" smtClean="0"/>
          </a:br>
          <a:r>
            <a:rPr lang="en-US" sz="1400" dirty="0" smtClean="0"/>
            <a:t>b. Date of birth</a:t>
          </a:r>
          <a:br>
            <a:rPr lang="en-US" sz="1400" dirty="0" smtClean="0"/>
          </a:br>
          <a:r>
            <a:rPr lang="en-US" sz="1400" dirty="0" smtClean="0"/>
            <a:t>c. Policy Number &amp; Member ID </a:t>
          </a:r>
          <a:endParaRPr lang="en-US" sz="1400" dirty="0"/>
        </a:p>
      </dgm:t>
    </dgm:pt>
    <dgm:pt modelId="{EE277888-2A7E-8241-A12C-3DCE1E34B435}" type="parTrans" cxnId="{C9ADAB79-AC5F-D145-9FA4-CCF09AB17410}">
      <dgm:prSet/>
      <dgm:spPr/>
      <dgm:t>
        <a:bodyPr/>
        <a:lstStyle/>
        <a:p>
          <a:endParaRPr lang="en-US"/>
        </a:p>
      </dgm:t>
    </dgm:pt>
    <dgm:pt modelId="{D74731EA-D014-B547-B53F-A6C82805A915}" type="sibTrans" cxnId="{C9ADAB79-AC5F-D145-9FA4-CCF09AB17410}">
      <dgm:prSet/>
      <dgm:spPr/>
      <dgm:t>
        <a:bodyPr/>
        <a:lstStyle/>
        <a:p>
          <a:endParaRPr lang="en-US"/>
        </a:p>
      </dgm:t>
    </dgm:pt>
    <dgm:pt modelId="{D8CFB182-D867-CA43-8F27-C842838843E2}">
      <dgm:prSet phldrT="[Text]" custT="1"/>
      <dgm:spPr/>
      <dgm:t>
        <a:bodyPr/>
        <a:lstStyle/>
        <a:p>
          <a:r>
            <a:rPr lang="en-US" sz="1400" b="1" dirty="0" smtClean="0"/>
            <a:t>Aetna liaises with hospital for PCMF completion </a:t>
          </a:r>
          <a:endParaRPr lang="en-US" sz="1400" dirty="0"/>
        </a:p>
      </dgm:t>
    </dgm:pt>
    <dgm:pt modelId="{71C6D277-93AF-4E4C-973F-D3CD7C4298FD}" type="parTrans" cxnId="{B314356F-2693-7040-9858-0E25CE8C9C86}">
      <dgm:prSet/>
      <dgm:spPr/>
      <dgm:t>
        <a:bodyPr/>
        <a:lstStyle/>
        <a:p>
          <a:endParaRPr lang="en-US"/>
        </a:p>
      </dgm:t>
    </dgm:pt>
    <dgm:pt modelId="{82F3FBCF-6950-9F4E-A52B-CF57229CB926}" type="sibTrans" cxnId="{B314356F-2693-7040-9858-0E25CE8C9C86}">
      <dgm:prSet/>
      <dgm:spPr/>
      <dgm:t>
        <a:bodyPr/>
        <a:lstStyle/>
        <a:p>
          <a:endParaRPr lang="en-US"/>
        </a:p>
      </dgm:t>
    </dgm:pt>
    <dgm:pt modelId="{13D8CE7D-09A7-4441-A807-393BF8B7C120}">
      <dgm:prSet phldrT="[Text]" custT="1"/>
      <dgm:spPr/>
      <dgm:t>
        <a:bodyPr/>
        <a:lstStyle/>
        <a:p>
          <a:r>
            <a:rPr lang="en-US" sz="1400" b="1" dirty="0" smtClean="0"/>
            <a:t>Aetna Issues GOP </a:t>
          </a:r>
          <a:endParaRPr lang="en-US" sz="1400" dirty="0" smtClean="0"/>
        </a:p>
        <a:p>
          <a:r>
            <a:rPr lang="en-US" sz="1400" b="1" dirty="0" smtClean="0"/>
            <a:t>within 24 hours </a:t>
          </a:r>
          <a:endParaRPr lang="en-US" sz="1400" dirty="0" smtClean="0"/>
        </a:p>
        <a:p>
          <a:r>
            <a:rPr lang="en-US" sz="1400" dirty="0" smtClean="0"/>
            <a:t>for eligible &amp; covered medical conditions </a:t>
          </a:r>
        </a:p>
      </dgm:t>
    </dgm:pt>
    <dgm:pt modelId="{F9D8621C-7394-8349-8F6C-F8A2BE9C5D43}" type="parTrans" cxnId="{17229AAE-9BCB-2345-BF14-F8E604CF647D}">
      <dgm:prSet/>
      <dgm:spPr/>
      <dgm:t>
        <a:bodyPr/>
        <a:lstStyle/>
        <a:p>
          <a:endParaRPr lang="en-US"/>
        </a:p>
      </dgm:t>
    </dgm:pt>
    <dgm:pt modelId="{B08AF625-F64B-EA43-A515-EC3397C842A0}" type="sibTrans" cxnId="{17229AAE-9BCB-2345-BF14-F8E604CF647D}">
      <dgm:prSet/>
      <dgm:spPr/>
      <dgm:t>
        <a:bodyPr/>
        <a:lstStyle/>
        <a:p>
          <a:endParaRPr lang="en-US"/>
        </a:p>
      </dgm:t>
    </dgm:pt>
    <dgm:pt modelId="{7F200C57-B9BF-6F49-BA0A-3E1955862454}">
      <dgm:prSet custT="1"/>
      <dgm:spPr/>
      <dgm:t>
        <a:bodyPr/>
        <a:lstStyle/>
        <a:p>
          <a:r>
            <a:rPr lang="en-US" sz="1400" b="1" dirty="0" smtClean="0"/>
            <a:t>Member proceeds for cashless treatment </a:t>
          </a:r>
          <a:endParaRPr lang="en-US" sz="1400" dirty="0"/>
        </a:p>
      </dgm:t>
    </dgm:pt>
    <dgm:pt modelId="{F4DA22EE-D567-3F4E-8386-D7C1FD550C77}" type="parTrans" cxnId="{FB6EC228-6FA6-9645-BC41-43B1C1F39E1E}">
      <dgm:prSet/>
      <dgm:spPr/>
      <dgm:t>
        <a:bodyPr/>
        <a:lstStyle/>
        <a:p>
          <a:endParaRPr lang="en-US"/>
        </a:p>
      </dgm:t>
    </dgm:pt>
    <dgm:pt modelId="{04BED3A5-E5A0-0C4E-B6B9-281135A4684A}" type="sibTrans" cxnId="{FB6EC228-6FA6-9645-BC41-43B1C1F39E1E}">
      <dgm:prSet/>
      <dgm:spPr/>
      <dgm:t>
        <a:bodyPr/>
        <a:lstStyle/>
        <a:p>
          <a:endParaRPr lang="en-US"/>
        </a:p>
      </dgm:t>
    </dgm:pt>
    <dgm:pt modelId="{A5066A90-F3CA-E544-ABBE-ABA49FA75136}" type="pres">
      <dgm:prSet presAssocID="{2C3EE932-F591-A443-8BF4-86B523EC47AF}" presName="Name0" presStyleCnt="0">
        <dgm:presLayoutVars>
          <dgm:dir/>
          <dgm:resizeHandles val="exact"/>
        </dgm:presLayoutVars>
      </dgm:prSet>
      <dgm:spPr/>
    </dgm:pt>
    <dgm:pt modelId="{A65E20AF-6606-6442-825D-EAE57CA4C5B9}" type="pres">
      <dgm:prSet presAssocID="{F585795E-EF31-BC49-81F6-695AA2D7CD4D}" presName="node" presStyleLbl="node1" presStyleIdx="0" presStyleCnt="4" custFlipHor="0" custScaleX="627565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A88050-89CA-C64B-B240-5ADF61288A9E}" type="pres">
      <dgm:prSet presAssocID="{D74731EA-D014-B547-B53F-A6C82805A915}" presName="sibTrans" presStyleLbl="sibTrans2D1" presStyleIdx="0" presStyleCnt="3"/>
      <dgm:spPr/>
      <dgm:t>
        <a:bodyPr/>
        <a:lstStyle/>
        <a:p>
          <a:endParaRPr lang="en-US"/>
        </a:p>
      </dgm:t>
    </dgm:pt>
    <dgm:pt modelId="{B31C64B9-499A-6C4F-A1AD-7F2E134EEAF8}" type="pres">
      <dgm:prSet presAssocID="{D74731EA-D014-B547-B53F-A6C82805A915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A199999C-6AD6-1644-9D84-AD71E29C2363}" type="pres">
      <dgm:prSet presAssocID="{D8CFB182-D867-CA43-8F27-C842838843E2}" presName="node" presStyleLbl="node1" presStyleIdx="1" presStyleCnt="4" custScaleX="193370" custScaleY="10945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95195E-FBA1-8849-B9DA-A3ABD77BF180}" type="pres">
      <dgm:prSet presAssocID="{82F3FBCF-6950-9F4E-A52B-CF57229CB926}" presName="sibTrans" presStyleLbl="sibTrans2D1" presStyleIdx="1" presStyleCnt="3"/>
      <dgm:spPr/>
      <dgm:t>
        <a:bodyPr/>
        <a:lstStyle/>
        <a:p>
          <a:endParaRPr lang="en-US"/>
        </a:p>
      </dgm:t>
    </dgm:pt>
    <dgm:pt modelId="{26665018-350D-5C46-89FA-232FBE72CAB2}" type="pres">
      <dgm:prSet presAssocID="{82F3FBCF-6950-9F4E-A52B-CF57229CB92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AC4A0580-BE76-1F43-B6DA-199AD60A2F8E}" type="pres">
      <dgm:prSet presAssocID="{13D8CE7D-09A7-4441-A807-393BF8B7C120}" presName="node" presStyleLbl="node1" presStyleIdx="2" presStyleCnt="4" custScaleX="170543" custScaleY="1201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D5E9E0-35C5-A948-8DA1-F3AB90CEC814}" type="pres">
      <dgm:prSet presAssocID="{B08AF625-F64B-EA43-A515-EC3397C842A0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0B815FA-A802-9A41-91AB-DA94CC301370}" type="pres">
      <dgm:prSet presAssocID="{B08AF625-F64B-EA43-A515-EC3397C842A0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D5FE7FB6-9D51-F746-A068-3693A6AF5833}" type="pres">
      <dgm:prSet presAssocID="{7F200C57-B9BF-6F49-BA0A-3E1955862454}" presName="node" presStyleLbl="node1" presStyleIdx="3" presStyleCnt="4" custScaleX="233479" custScaleY="1384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CDDD03-5739-D748-87EE-43FD3595AD69}" type="presOf" srcId="{B08AF625-F64B-EA43-A515-EC3397C842A0}" destId="{00B815FA-A802-9A41-91AB-DA94CC301370}" srcOrd="1" destOrd="0" presId="urn:microsoft.com/office/officeart/2005/8/layout/process1"/>
    <dgm:cxn modelId="{3C077DF5-A86B-5B4F-9071-A65D78067506}" type="presOf" srcId="{B08AF625-F64B-EA43-A515-EC3397C842A0}" destId="{AFD5E9E0-35C5-A948-8DA1-F3AB90CEC814}" srcOrd="0" destOrd="0" presId="urn:microsoft.com/office/officeart/2005/8/layout/process1"/>
    <dgm:cxn modelId="{439C5A6D-D8DC-2B4F-A57B-2D280EF64F5B}" type="presOf" srcId="{F585795E-EF31-BC49-81F6-695AA2D7CD4D}" destId="{A65E20AF-6606-6442-825D-EAE57CA4C5B9}" srcOrd="0" destOrd="0" presId="urn:microsoft.com/office/officeart/2005/8/layout/process1"/>
    <dgm:cxn modelId="{D04E9828-83C4-C845-8208-DC74EC61CEEC}" type="presOf" srcId="{D74731EA-D014-B547-B53F-A6C82805A915}" destId="{B31C64B9-499A-6C4F-A1AD-7F2E134EEAF8}" srcOrd="1" destOrd="0" presId="urn:microsoft.com/office/officeart/2005/8/layout/process1"/>
    <dgm:cxn modelId="{FB6EC228-6FA6-9645-BC41-43B1C1F39E1E}" srcId="{2C3EE932-F591-A443-8BF4-86B523EC47AF}" destId="{7F200C57-B9BF-6F49-BA0A-3E1955862454}" srcOrd="3" destOrd="0" parTransId="{F4DA22EE-D567-3F4E-8386-D7C1FD550C77}" sibTransId="{04BED3A5-E5A0-0C4E-B6B9-281135A4684A}"/>
    <dgm:cxn modelId="{647C591E-3ED6-FF45-BF44-DFEE7E4B2988}" type="presOf" srcId="{82F3FBCF-6950-9F4E-A52B-CF57229CB926}" destId="{8D95195E-FBA1-8849-B9DA-A3ABD77BF180}" srcOrd="0" destOrd="0" presId="urn:microsoft.com/office/officeart/2005/8/layout/process1"/>
    <dgm:cxn modelId="{53A9E930-7886-6A4B-B204-B189C62A35B7}" type="presOf" srcId="{2C3EE932-F591-A443-8BF4-86B523EC47AF}" destId="{A5066A90-F3CA-E544-ABBE-ABA49FA75136}" srcOrd="0" destOrd="0" presId="urn:microsoft.com/office/officeart/2005/8/layout/process1"/>
    <dgm:cxn modelId="{C9ADAB79-AC5F-D145-9FA4-CCF09AB17410}" srcId="{2C3EE932-F591-A443-8BF4-86B523EC47AF}" destId="{F585795E-EF31-BC49-81F6-695AA2D7CD4D}" srcOrd="0" destOrd="0" parTransId="{EE277888-2A7E-8241-A12C-3DCE1E34B435}" sibTransId="{D74731EA-D014-B547-B53F-A6C82805A915}"/>
    <dgm:cxn modelId="{299AC281-933C-AB41-8B25-1125C939B830}" type="presOf" srcId="{82F3FBCF-6950-9F4E-A52B-CF57229CB926}" destId="{26665018-350D-5C46-89FA-232FBE72CAB2}" srcOrd="1" destOrd="0" presId="urn:microsoft.com/office/officeart/2005/8/layout/process1"/>
    <dgm:cxn modelId="{B314356F-2693-7040-9858-0E25CE8C9C86}" srcId="{2C3EE932-F591-A443-8BF4-86B523EC47AF}" destId="{D8CFB182-D867-CA43-8F27-C842838843E2}" srcOrd="1" destOrd="0" parTransId="{71C6D277-93AF-4E4C-973F-D3CD7C4298FD}" sibTransId="{82F3FBCF-6950-9F4E-A52B-CF57229CB926}"/>
    <dgm:cxn modelId="{B33A3559-4923-A54E-A905-098065B6C2F1}" type="presOf" srcId="{7F200C57-B9BF-6F49-BA0A-3E1955862454}" destId="{D5FE7FB6-9D51-F746-A068-3693A6AF5833}" srcOrd="0" destOrd="0" presId="urn:microsoft.com/office/officeart/2005/8/layout/process1"/>
    <dgm:cxn modelId="{EC8F9993-E15E-AA40-A85B-2A9F883DC9B8}" type="presOf" srcId="{13D8CE7D-09A7-4441-A807-393BF8B7C120}" destId="{AC4A0580-BE76-1F43-B6DA-199AD60A2F8E}" srcOrd="0" destOrd="0" presId="urn:microsoft.com/office/officeart/2005/8/layout/process1"/>
    <dgm:cxn modelId="{442D1F73-B6A5-824C-A871-70932F8760D8}" type="presOf" srcId="{D8CFB182-D867-CA43-8F27-C842838843E2}" destId="{A199999C-6AD6-1644-9D84-AD71E29C2363}" srcOrd="0" destOrd="0" presId="urn:microsoft.com/office/officeart/2005/8/layout/process1"/>
    <dgm:cxn modelId="{17229AAE-9BCB-2345-BF14-F8E604CF647D}" srcId="{2C3EE932-F591-A443-8BF4-86B523EC47AF}" destId="{13D8CE7D-09A7-4441-A807-393BF8B7C120}" srcOrd="2" destOrd="0" parTransId="{F9D8621C-7394-8349-8F6C-F8A2BE9C5D43}" sibTransId="{B08AF625-F64B-EA43-A515-EC3397C842A0}"/>
    <dgm:cxn modelId="{783522D1-F837-F243-BAFE-E65EBCA8F48D}" type="presOf" srcId="{D74731EA-D014-B547-B53F-A6C82805A915}" destId="{B8A88050-89CA-C64B-B240-5ADF61288A9E}" srcOrd="0" destOrd="0" presId="urn:microsoft.com/office/officeart/2005/8/layout/process1"/>
    <dgm:cxn modelId="{E7B3E7AA-0C9A-9A4A-BD29-3E76747D155F}" type="presParOf" srcId="{A5066A90-F3CA-E544-ABBE-ABA49FA75136}" destId="{A65E20AF-6606-6442-825D-EAE57CA4C5B9}" srcOrd="0" destOrd="0" presId="urn:microsoft.com/office/officeart/2005/8/layout/process1"/>
    <dgm:cxn modelId="{EDD6155D-B6B7-E841-9177-98D81D2224DC}" type="presParOf" srcId="{A5066A90-F3CA-E544-ABBE-ABA49FA75136}" destId="{B8A88050-89CA-C64B-B240-5ADF61288A9E}" srcOrd="1" destOrd="0" presId="urn:microsoft.com/office/officeart/2005/8/layout/process1"/>
    <dgm:cxn modelId="{FC036F26-AFF8-FF47-8BBD-85AD73C7F829}" type="presParOf" srcId="{B8A88050-89CA-C64B-B240-5ADF61288A9E}" destId="{B31C64B9-499A-6C4F-A1AD-7F2E134EEAF8}" srcOrd="0" destOrd="0" presId="urn:microsoft.com/office/officeart/2005/8/layout/process1"/>
    <dgm:cxn modelId="{A857D760-5D67-A444-AA18-90E19F4FF800}" type="presParOf" srcId="{A5066A90-F3CA-E544-ABBE-ABA49FA75136}" destId="{A199999C-6AD6-1644-9D84-AD71E29C2363}" srcOrd="2" destOrd="0" presId="urn:microsoft.com/office/officeart/2005/8/layout/process1"/>
    <dgm:cxn modelId="{19A78D89-E3DF-DA4A-9EFE-A23A71345902}" type="presParOf" srcId="{A5066A90-F3CA-E544-ABBE-ABA49FA75136}" destId="{8D95195E-FBA1-8849-B9DA-A3ABD77BF180}" srcOrd="3" destOrd="0" presId="urn:microsoft.com/office/officeart/2005/8/layout/process1"/>
    <dgm:cxn modelId="{4C7CD0EA-D79A-B94B-9EBB-1F45039D18FB}" type="presParOf" srcId="{8D95195E-FBA1-8849-B9DA-A3ABD77BF180}" destId="{26665018-350D-5C46-89FA-232FBE72CAB2}" srcOrd="0" destOrd="0" presId="urn:microsoft.com/office/officeart/2005/8/layout/process1"/>
    <dgm:cxn modelId="{55170273-F276-4540-B6E1-538EE94A4E6F}" type="presParOf" srcId="{A5066A90-F3CA-E544-ABBE-ABA49FA75136}" destId="{AC4A0580-BE76-1F43-B6DA-199AD60A2F8E}" srcOrd="4" destOrd="0" presId="urn:microsoft.com/office/officeart/2005/8/layout/process1"/>
    <dgm:cxn modelId="{41AD3913-FCFB-D742-A8E5-6C24130BF2E6}" type="presParOf" srcId="{A5066A90-F3CA-E544-ABBE-ABA49FA75136}" destId="{AFD5E9E0-35C5-A948-8DA1-F3AB90CEC814}" srcOrd="5" destOrd="0" presId="urn:microsoft.com/office/officeart/2005/8/layout/process1"/>
    <dgm:cxn modelId="{6FD8FFBE-145C-B544-8406-C92E98018A54}" type="presParOf" srcId="{AFD5E9E0-35C5-A948-8DA1-F3AB90CEC814}" destId="{00B815FA-A802-9A41-91AB-DA94CC301370}" srcOrd="0" destOrd="0" presId="urn:microsoft.com/office/officeart/2005/8/layout/process1"/>
    <dgm:cxn modelId="{67D704EB-127A-F647-A08E-F56DDE890DF6}" type="presParOf" srcId="{A5066A90-F3CA-E544-ABBE-ABA49FA75136}" destId="{D5FE7FB6-9D51-F746-A068-3693A6AF583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EBC31-1001-714A-B555-A4F7E88933B2}">
      <dsp:nvSpPr>
        <dsp:cNvPr id="0" name=""/>
        <dsp:cNvSpPr/>
      </dsp:nvSpPr>
      <dsp:spPr>
        <a:xfrm>
          <a:off x="252200" y="0"/>
          <a:ext cx="1581068" cy="2947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Member contacts SCI Employee Benefits if they require planned surgery or treatment. Email </a:t>
          </a:r>
          <a:r>
            <a:rPr lang="en-US" sz="1400" b="1" kern="1200" dirty="0" smtClean="0">
              <a:hlinkClick xmlns:r="http://schemas.openxmlformats.org/officeDocument/2006/relationships" r:id="rId1"/>
            </a:rPr>
            <a:t>joanne@sci-eb.com</a:t>
          </a:r>
          <a:r>
            <a:rPr lang="en-US" sz="1400" b="1" kern="1200" dirty="0" smtClean="0"/>
            <a:t> who will send a pre-certification form and answer any member queries </a:t>
          </a:r>
          <a:endParaRPr lang="en-US" sz="1400" kern="1200" dirty="0"/>
        </a:p>
      </dsp:txBody>
      <dsp:txXfrm>
        <a:off x="298508" y="46308"/>
        <a:ext cx="1488452" cy="2854887"/>
      </dsp:txXfrm>
    </dsp:sp>
    <dsp:sp modelId="{CA2A57A6-B82E-6E4A-879E-5F713C14CCA0}">
      <dsp:nvSpPr>
        <dsp:cNvPr id="0" name=""/>
        <dsp:cNvSpPr/>
      </dsp:nvSpPr>
      <dsp:spPr>
        <a:xfrm>
          <a:off x="1890343" y="1327092"/>
          <a:ext cx="120999" cy="2933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890343" y="1385756"/>
        <a:ext cx="84699" cy="175990"/>
      </dsp:txXfrm>
    </dsp:sp>
    <dsp:sp modelId="{595E213D-1B3C-694D-B6AE-20A6713830C1}">
      <dsp:nvSpPr>
        <dsp:cNvPr id="0" name=""/>
        <dsp:cNvSpPr/>
      </dsp:nvSpPr>
      <dsp:spPr>
        <a:xfrm>
          <a:off x="2061569" y="0"/>
          <a:ext cx="2334080" cy="2947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Member / doctor emails the pre-certification form to Aetna</a:t>
          </a: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(at least 2-3 working days in advance)</a:t>
          </a: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hlinkClick xmlns:r="http://schemas.openxmlformats.org/officeDocument/2006/relationships" r:id="rId2"/>
            </a:rPr>
            <a:t>AIMedicalTeamHongKong@aetna.com</a:t>
          </a:r>
          <a:r>
            <a:rPr lang="en-US" sz="1400" kern="1200" dirty="0" smtClean="0"/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Please CC SCI Employee Benefits </a:t>
          </a:r>
          <a:r>
            <a:rPr lang="en-US" sz="1400" kern="1200" dirty="0" err="1" smtClean="0"/>
            <a:t>Joanne@sci-eb.com</a:t>
          </a:r>
          <a:endParaRPr lang="en-US" sz="1400" kern="1200" dirty="0"/>
        </a:p>
      </dsp:txBody>
      <dsp:txXfrm>
        <a:off x="2129932" y="68363"/>
        <a:ext cx="2197354" cy="2810777"/>
      </dsp:txXfrm>
    </dsp:sp>
    <dsp:sp modelId="{B77C445E-7F3F-D544-9E8C-871DA84B2272}">
      <dsp:nvSpPr>
        <dsp:cNvPr id="0" name=""/>
        <dsp:cNvSpPr/>
      </dsp:nvSpPr>
      <dsp:spPr>
        <a:xfrm>
          <a:off x="4513923" y="1327092"/>
          <a:ext cx="250739" cy="2933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4513923" y="1385756"/>
        <a:ext cx="175517" cy="175990"/>
      </dsp:txXfrm>
    </dsp:sp>
    <dsp:sp modelId="{58DA46C8-F31F-A44F-BFC8-2AC990BF6199}">
      <dsp:nvSpPr>
        <dsp:cNvPr id="0" name=""/>
        <dsp:cNvSpPr/>
      </dsp:nvSpPr>
      <dsp:spPr>
        <a:xfrm>
          <a:off x="4868744" y="0"/>
          <a:ext cx="1465172" cy="2947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Aetna Issues GOP </a:t>
          </a:r>
          <a:r>
            <a:rPr lang="en-US" sz="1800" kern="1200" dirty="0" smtClean="0"/>
            <a:t>for eligible &amp; covered medical conditions.</a:t>
          </a:r>
          <a:endParaRPr lang="en-US" sz="1800" kern="1200" dirty="0"/>
        </a:p>
      </dsp:txBody>
      <dsp:txXfrm>
        <a:off x="4911657" y="42913"/>
        <a:ext cx="1379346" cy="2861677"/>
      </dsp:txXfrm>
    </dsp:sp>
    <dsp:sp modelId="{AC32C6D6-4378-B342-94DE-896F05FEAF0D}">
      <dsp:nvSpPr>
        <dsp:cNvPr id="0" name=""/>
        <dsp:cNvSpPr/>
      </dsp:nvSpPr>
      <dsp:spPr>
        <a:xfrm rot="668868">
          <a:off x="6451593" y="1520218"/>
          <a:ext cx="259563" cy="2933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6452328" y="1571354"/>
        <a:ext cx="181694" cy="175990"/>
      </dsp:txXfrm>
    </dsp:sp>
    <dsp:sp modelId="{EA7F8765-189F-174B-885D-FD594F0FF4D1}">
      <dsp:nvSpPr>
        <dsp:cNvPr id="0" name=""/>
        <dsp:cNvSpPr/>
      </dsp:nvSpPr>
      <dsp:spPr>
        <a:xfrm>
          <a:off x="6814417" y="779975"/>
          <a:ext cx="1531914" cy="21675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Member proceeds for cashless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treatment   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6859285" y="824843"/>
        <a:ext cx="1442178" cy="2077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E20AF-6606-6442-825D-EAE57CA4C5B9}">
      <dsp:nvSpPr>
        <dsp:cNvPr id="0" name=""/>
        <dsp:cNvSpPr/>
      </dsp:nvSpPr>
      <dsp:spPr>
        <a:xfrm>
          <a:off x="4777" y="0"/>
          <a:ext cx="3960576" cy="4064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Member/Family/Broker/Hospital calls Aetna </a:t>
          </a: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Aetna Member Services Team (MST) : </a:t>
          </a: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800 110 1951 (Toll free from Singapore) +852 3071 5022 (Overseas)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Details required for verification: a. Full Name</a:t>
          </a:r>
          <a:br>
            <a:rPr lang="en-US" sz="1400" kern="1200" dirty="0" smtClean="0"/>
          </a:br>
          <a:r>
            <a:rPr lang="en-US" sz="1400" kern="1200" dirty="0" smtClean="0"/>
            <a:t>b. Date of birth</a:t>
          </a:r>
          <a:br>
            <a:rPr lang="en-US" sz="1400" kern="1200" dirty="0" smtClean="0"/>
          </a:br>
          <a:r>
            <a:rPr lang="en-US" sz="1400" kern="1200" dirty="0" smtClean="0"/>
            <a:t>c. Policy Number &amp; Member ID </a:t>
          </a:r>
          <a:endParaRPr lang="en-US" sz="1400" kern="1200" dirty="0"/>
        </a:p>
      </dsp:txBody>
      <dsp:txXfrm>
        <a:off x="120778" y="116001"/>
        <a:ext cx="3728574" cy="3831998"/>
      </dsp:txXfrm>
    </dsp:sp>
    <dsp:sp modelId="{B8A88050-89CA-C64B-B240-5ADF61288A9E}">
      <dsp:nvSpPr>
        <dsp:cNvPr id="0" name=""/>
        <dsp:cNvSpPr/>
      </dsp:nvSpPr>
      <dsp:spPr>
        <a:xfrm>
          <a:off x="4028463" y="1953743"/>
          <a:ext cx="133793" cy="1565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028463" y="1985046"/>
        <a:ext cx="93655" cy="93907"/>
      </dsp:txXfrm>
    </dsp:sp>
    <dsp:sp modelId="{A199999C-6AD6-1644-9D84-AD71E29C2363}">
      <dsp:nvSpPr>
        <dsp:cNvPr id="0" name=""/>
        <dsp:cNvSpPr/>
      </dsp:nvSpPr>
      <dsp:spPr>
        <a:xfrm>
          <a:off x="4217794" y="919887"/>
          <a:ext cx="1220362" cy="22242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Aetna liaises with hospital for PCMF completion </a:t>
          </a:r>
          <a:endParaRPr lang="en-US" sz="1400" kern="1200" dirty="0"/>
        </a:p>
      </dsp:txBody>
      <dsp:txXfrm>
        <a:off x="4253537" y="955630"/>
        <a:ext cx="1148876" cy="2152739"/>
      </dsp:txXfrm>
    </dsp:sp>
    <dsp:sp modelId="{8D95195E-FBA1-8849-B9DA-A3ABD77BF180}">
      <dsp:nvSpPr>
        <dsp:cNvPr id="0" name=""/>
        <dsp:cNvSpPr/>
      </dsp:nvSpPr>
      <dsp:spPr>
        <a:xfrm>
          <a:off x="5501266" y="1953743"/>
          <a:ext cx="133793" cy="1565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501266" y="1985046"/>
        <a:ext cx="93655" cy="93907"/>
      </dsp:txXfrm>
    </dsp:sp>
    <dsp:sp modelId="{AC4A0580-BE76-1F43-B6DA-199AD60A2F8E}">
      <dsp:nvSpPr>
        <dsp:cNvPr id="0" name=""/>
        <dsp:cNvSpPr/>
      </dsp:nvSpPr>
      <dsp:spPr>
        <a:xfrm>
          <a:off x="5690597" y="811178"/>
          <a:ext cx="1076300" cy="2441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Aetna Issues GOP </a:t>
          </a: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within 24 hours </a:t>
          </a: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for eligible &amp; covered medical conditions </a:t>
          </a:r>
        </a:p>
      </dsp:txBody>
      <dsp:txXfrm>
        <a:off x="5722121" y="842702"/>
        <a:ext cx="1013252" cy="2378595"/>
      </dsp:txXfrm>
    </dsp:sp>
    <dsp:sp modelId="{AFD5E9E0-35C5-A948-8DA1-F3AB90CEC814}">
      <dsp:nvSpPr>
        <dsp:cNvPr id="0" name=""/>
        <dsp:cNvSpPr/>
      </dsp:nvSpPr>
      <dsp:spPr>
        <a:xfrm>
          <a:off x="6830008" y="1953743"/>
          <a:ext cx="133793" cy="1565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6830008" y="1985046"/>
        <a:ext cx="93655" cy="93907"/>
      </dsp:txXfrm>
    </dsp:sp>
    <dsp:sp modelId="{D5FE7FB6-9D51-F746-A068-3693A6AF5833}">
      <dsp:nvSpPr>
        <dsp:cNvPr id="0" name=""/>
        <dsp:cNvSpPr/>
      </dsp:nvSpPr>
      <dsp:spPr>
        <a:xfrm>
          <a:off x="7019338" y="625238"/>
          <a:ext cx="1473491" cy="2813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Member proceeds for cashless treatment </a:t>
          </a:r>
          <a:endParaRPr lang="en-US" sz="1400" kern="1200" dirty="0"/>
        </a:p>
      </dsp:txBody>
      <dsp:txXfrm>
        <a:off x="7062495" y="668395"/>
        <a:ext cx="1387177" cy="2727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3AD21E7-E12A-4096-8C65-1B958CE18F8A}" type="datetimeFigureOut">
              <a:rPr lang="en-US"/>
              <a:pPr>
                <a:defRPr/>
              </a:pPr>
              <a:t>8/1/17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43229C5-6A8A-40EC-A300-BBF8FDF1F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90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3498DD-7BC9-4F03-9D97-23B3BFBE06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9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AAB036-983A-401E-858A-61BF68D3A8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94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AAB036-983A-401E-858A-61BF68D3A8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17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AAB036-983A-401E-858A-61BF68D3A8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40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AAB036-983A-401E-858A-61BF68D3A8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75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500D4E-E02F-4A96-8894-82359AFB99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85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500D4E-E02F-4A96-8894-82359AFB99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57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500D4E-E02F-4A96-8894-82359AFB99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910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BD737-9868-4EF5-8145-251B5F1995B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783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4384B8-AD5D-487E-AFAB-4DA404B945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72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4384B8-AD5D-487E-AFAB-4DA404B945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97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3498DD-7BC9-4F03-9D97-23B3BFBE06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543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3690A6-D172-48D8-85A2-BD14349834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63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3498DD-7BC9-4F03-9D97-23B3BFBE06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0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20FA1A-8D5B-4195-875F-04B4A1EAC6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31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20FA1A-8D5B-4195-875F-04B4A1EAC6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33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20FA1A-8D5B-4195-875F-04B4A1EAC6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9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20FA1A-8D5B-4195-875F-04B4A1EAC6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75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3498DD-7BC9-4F03-9D97-23B3BFBE06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12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3498DD-7BC9-4F03-9D97-23B3BFBE06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44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DD7E-71AE-46E4-A65F-10E2D13D0CE1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2E8BA-3AD7-496A-88E6-402D3EBD8E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0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897942-13F4-4243-A208-30AB01754C52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D6F5C-8C70-4618-966C-026BDC8389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5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AFE123-68DE-419A-86BC-E85B6731F79D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1018EB-EC8A-48D6-B665-AC28EBE89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0A831F-93B7-42B7-97CA-2339939941BF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E1FBD-DAA2-47F7-BBF9-1C1FE5380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0D33E-EB16-4EB7-AF04-FDC040FB88F0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F67EB-96AB-404A-8D2D-9740C0B398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7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035B4F-FDC2-4EFB-963E-F870430DEBA9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964AD-125B-4402-A8CD-3A71C6D0FA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9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CD0463-9BD6-490B-97D0-767B1E1ADE51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885F4-F7B3-4394-AFFF-FA937E727A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5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60777-3430-4A7D-B885-534C17A9E3DF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B1E85-FAAB-4609-A023-30F779CFF9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9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04AB20-34FA-4EC8-A351-B58911221457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2C72D-A08B-4B39-AFFD-706A6D1B59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76226D-3588-4AAC-B0D6-AAD9DCC2EFA1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CD5DEA-053E-4802-97E2-B38C8D800C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94AB6-4F1F-4F50-B295-880232698CC4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CAA7C-6A17-46BB-9F9D-3B571B5C16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307B9E-B446-4A3C-AFFE-206899960396}" type="datetimeFigureOut">
              <a:rPr lang="en-US" smtClean="0"/>
              <a:pPr>
                <a:defRPr/>
              </a:pPr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92A6A8-53D1-488B-84E6-993EF547CD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tnainternational.com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siaPacServices@Aetna.com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tnainternational.com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tnainternational.com" TargetMode="External"/><Relationship Id="rId4" Type="http://schemas.openxmlformats.org/officeDocument/2006/relationships/hyperlink" Target="http://www.aetnainternational.com/ai/us/en/individuals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rachel@sci-eb.com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anne@sci-eb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373" y="5041869"/>
            <a:ext cx="8361363" cy="113538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>
                <a:solidFill>
                  <a:srgbClr val="ECA0D7"/>
                </a:solidFill>
              </a:rPr>
              <a:t>Presented by Gavin Snook </a:t>
            </a:r>
            <a:r>
              <a:rPr lang="en-US" sz="3100" dirty="0" smtClean="0">
                <a:solidFill>
                  <a:srgbClr val="ECA9E8"/>
                </a:solidFill>
              </a:rPr>
              <a:t/>
            </a:r>
            <a:br>
              <a:rPr lang="en-US" sz="3100" dirty="0" smtClean="0">
                <a:solidFill>
                  <a:srgbClr val="ECA9E8"/>
                </a:solidFill>
              </a:rPr>
            </a:br>
            <a:r>
              <a:rPr lang="en-US" sz="3100" dirty="0" smtClean="0">
                <a:solidFill>
                  <a:srgbClr val="EC9CEB"/>
                </a:solidFill>
              </a:rPr>
              <a:t> </a:t>
            </a:r>
            <a:endParaRPr lang="en-US" sz="3100" dirty="0">
              <a:solidFill>
                <a:srgbClr val="EC9CEB"/>
              </a:solidFill>
            </a:endParaRPr>
          </a:p>
        </p:txBody>
      </p:sp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2717706" y="863547"/>
            <a:ext cx="59421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ECA0D7"/>
                </a:solidFill>
                <a:latin typeface="Century Gothic" pitchFamily="34" charset="0"/>
              </a:rPr>
              <a:t>SCI </a:t>
            </a:r>
            <a:r>
              <a:rPr lang="en-US" sz="4000" b="1" dirty="0" smtClean="0">
                <a:solidFill>
                  <a:srgbClr val="ECA0D7"/>
                </a:solidFill>
                <a:latin typeface="Century Gothic" pitchFamily="34" charset="0"/>
              </a:rPr>
              <a:t>EMPLOYEE BENEFITS</a:t>
            </a:r>
          </a:p>
          <a:p>
            <a:pPr algn="ctr"/>
            <a:endParaRPr lang="en-US" sz="3200" b="1" dirty="0" smtClean="0">
              <a:solidFill>
                <a:srgbClr val="EC9CEB"/>
              </a:solidFill>
              <a:latin typeface="Century Gothic" pitchFamily="34" charset="0"/>
            </a:endParaRP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33" y="305478"/>
            <a:ext cx="1815018" cy="2077080"/>
          </a:xfrm>
          <a:prstGeom prst="rect">
            <a:avLst/>
          </a:prstGeom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1617847" y="2837576"/>
            <a:ext cx="617780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ECA0D7"/>
                </a:solidFill>
                <a:latin typeface="Century Gothic" pitchFamily="34" charset="0"/>
              </a:rPr>
              <a:t>HEALTHCARE 2017 -2018</a:t>
            </a:r>
            <a:endParaRPr lang="en-US" sz="4000" b="1" dirty="0">
              <a:solidFill>
                <a:srgbClr val="ECA0D7"/>
              </a:solidFill>
              <a:latin typeface="Century Gothic" pitchFamily="34" charset="0"/>
            </a:endParaRPr>
          </a:p>
          <a:p>
            <a:pPr algn="ctr"/>
            <a:endParaRPr lang="en-US" sz="2000" b="1" dirty="0" smtClean="0">
              <a:solidFill>
                <a:srgbClr val="ECA0D7"/>
              </a:solidFill>
              <a:latin typeface="Century Gothic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ECA0D7"/>
                </a:solidFill>
                <a:latin typeface="Century Gothic" pitchFamily="34" charset="0"/>
              </a:rPr>
              <a:t>South Saigon International School</a:t>
            </a:r>
            <a:endParaRPr lang="en-US" sz="4000" b="1" dirty="0">
              <a:solidFill>
                <a:srgbClr val="ECA0D7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30364" y="309212"/>
            <a:ext cx="6007574" cy="1500358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Elite Plan - Exclusions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364" y="2346058"/>
            <a:ext cx="7037388" cy="48013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n-lt"/>
                <a:cs typeface="Calibri"/>
              </a:rPr>
              <a:t>Treatment for weight loss or weight problems whether or not preceding or as a consequence of a psychiatric condition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n-lt"/>
                <a:cs typeface="Calibri"/>
              </a:rPr>
              <a:t>Cosmetic surgery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n-lt"/>
                <a:cs typeface="Calibri"/>
              </a:rPr>
              <a:t>Voluntary C Sections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n-lt"/>
                <a:cs typeface="Calibri"/>
              </a:rPr>
              <a:t>Birth control, infertility treatment, </a:t>
            </a:r>
            <a:r>
              <a:rPr lang="en-US" sz="2400" dirty="0" err="1">
                <a:latin typeface="+mn-lt"/>
                <a:cs typeface="Calibri"/>
              </a:rPr>
              <a:t>sterlisation</a:t>
            </a:r>
            <a:endParaRPr lang="en-US" sz="2400" dirty="0">
              <a:latin typeface="+mn-lt"/>
              <a:cs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n-lt"/>
                <a:cs typeface="Calibri"/>
              </a:rPr>
              <a:t>Psychologist or psychotherapist unless under direct care of a psychiatrist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n-lt"/>
                <a:cs typeface="Calibri"/>
              </a:rPr>
              <a:t>Experimental or unproven medical treatments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n-lt"/>
                <a:cs typeface="Calibri"/>
              </a:rPr>
              <a:t>Hazardous activities such as professional sports, motor sports, mountaineering, off </a:t>
            </a:r>
            <a:r>
              <a:rPr lang="en-US" sz="2400" dirty="0" err="1">
                <a:latin typeface="+mn-lt"/>
                <a:cs typeface="Calibri"/>
              </a:rPr>
              <a:t>piste</a:t>
            </a:r>
            <a:r>
              <a:rPr lang="en-US" sz="2400" dirty="0">
                <a:latin typeface="+mn-lt"/>
                <a:cs typeface="Calibri"/>
              </a:rPr>
              <a:t> </a:t>
            </a:r>
            <a:r>
              <a:rPr lang="en-US" sz="2400" dirty="0" err="1">
                <a:latin typeface="+mn-lt"/>
                <a:cs typeface="Calibri"/>
              </a:rPr>
              <a:t>skiiing</a:t>
            </a:r>
            <a:r>
              <a:rPr lang="en-US" sz="2400" dirty="0">
                <a:latin typeface="+mn-lt"/>
                <a:cs typeface="Calibri"/>
              </a:rPr>
              <a:t>, caving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72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9344"/>
            <a:ext cx="6103776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Plus Plan - Exclusions</a:t>
            </a:r>
            <a:endParaRPr lang="en-US" dirty="0">
              <a:solidFill>
                <a:srgbClr val="ECA0D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057400"/>
            <a:ext cx="7037388" cy="48013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j-lt"/>
                <a:cs typeface="Calibri"/>
              </a:rPr>
              <a:t>Health </a:t>
            </a:r>
            <a:r>
              <a:rPr lang="en-US" sz="2400" dirty="0" err="1">
                <a:latin typeface="+mj-lt"/>
                <a:cs typeface="Calibri"/>
              </a:rPr>
              <a:t>hydros</a:t>
            </a:r>
            <a:r>
              <a:rPr lang="en-US" sz="2400" dirty="0">
                <a:latin typeface="+mj-lt"/>
                <a:cs typeface="Calibri"/>
              </a:rPr>
              <a:t>, nature cure clinics, spas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j-lt"/>
                <a:cs typeface="Calibri"/>
              </a:rPr>
              <a:t>Learning difficulties, hyperactivity, attention deficit disorder, speech therapy and developmental, social or </a:t>
            </a:r>
            <a:r>
              <a:rPr lang="en-US" sz="2400" dirty="0" err="1">
                <a:latin typeface="+mj-lt"/>
                <a:cs typeface="Calibri"/>
              </a:rPr>
              <a:t>behavioural</a:t>
            </a:r>
            <a:r>
              <a:rPr lang="en-US" sz="2400" dirty="0">
                <a:latin typeface="+mj-lt"/>
                <a:cs typeface="Calibri"/>
              </a:rPr>
              <a:t> problems in children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j-lt"/>
                <a:cs typeface="Calibri"/>
              </a:rPr>
              <a:t>Treatments related to drug and alcohol abuse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j-lt"/>
                <a:cs typeface="Calibri"/>
              </a:rPr>
              <a:t>Suicide or attempted suicide, self inflicted injuries or due to negligent or reckless </a:t>
            </a:r>
            <a:r>
              <a:rPr lang="en-US" sz="2400" dirty="0" err="1">
                <a:latin typeface="+mj-lt"/>
                <a:cs typeface="Calibri"/>
              </a:rPr>
              <a:t>behaviour</a:t>
            </a:r>
            <a:endParaRPr lang="en-US" sz="2400" dirty="0">
              <a:latin typeface="+mj-lt"/>
              <a:cs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j-lt"/>
                <a:cs typeface="Calibri"/>
              </a:rPr>
              <a:t>Evacuation unless pre </a:t>
            </a:r>
            <a:r>
              <a:rPr lang="en-US" sz="2400" dirty="0" err="1">
                <a:latin typeface="+mj-lt"/>
                <a:cs typeface="Calibri"/>
              </a:rPr>
              <a:t>authorised</a:t>
            </a:r>
            <a:r>
              <a:rPr lang="en-US" sz="2400" dirty="0">
                <a:latin typeface="+mj-lt"/>
                <a:cs typeface="Calibri"/>
              </a:rPr>
              <a:t> by Aetna, ship to shore or mountain rescue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+mj-lt"/>
                <a:cs typeface="Calibri"/>
              </a:rPr>
              <a:t>Treatment related to sleep related breathing disorders including fatigue, snoring jet lag or work related stress</a:t>
            </a:r>
            <a:endParaRPr lang="en-US" sz="2400" dirty="0">
              <a:latin typeface="+mj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endParaRPr lang="en-US" dirty="0">
              <a:latin typeface="+mn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7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745806" y="485119"/>
            <a:ext cx="5738209" cy="10985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How to Claim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5806" y="2328497"/>
            <a:ext cx="706755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400" b="1" dirty="0">
                <a:latin typeface="+mj-lt"/>
              </a:rPr>
              <a:t>The following treatments should be pre </a:t>
            </a:r>
            <a:r>
              <a:rPr lang="en-US" sz="2400" b="1" dirty="0" err="1">
                <a:latin typeface="+mj-lt"/>
              </a:rPr>
              <a:t>authorised</a:t>
            </a:r>
            <a:r>
              <a:rPr lang="en-US" sz="2400" b="1" dirty="0">
                <a:latin typeface="+mj-lt"/>
              </a:rPr>
              <a:t>:</a:t>
            </a:r>
          </a:p>
          <a:p>
            <a:endParaRPr lang="en-US" sz="2400" b="1" dirty="0">
              <a:latin typeface="+mj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j-lt"/>
              </a:rPr>
              <a:t>Planned </a:t>
            </a:r>
            <a:r>
              <a:rPr lang="en-US" sz="2400" dirty="0">
                <a:latin typeface="+mj-lt"/>
              </a:rPr>
              <a:t>inpatient &amp; day patient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Any pregnancy or childbirth treatment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Planned surgery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Home nursing charges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j-lt"/>
              </a:rPr>
              <a:t>MRI, PET and CT scans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j-lt"/>
              </a:rPr>
              <a:t>Emergency </a:t>
            </a:r>
            <a:r>
              <a:rPr lang="en-US" sz="2400" dirty="0">
                <a:latin typeface="+mj-lt"/>
              </a:rPr>
              <a:t>evacuation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711895" y="238975"/>
            <a:ext cx="6508750" cy="18351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Pre-</a:t>
            </a:r>
            <a:r>
              <a:rPr lang="en-US" dirty="0" err="1" smtClean="0">
                <a:solidFill>
                  <a:srgbClr val="ECA0D7"/>
                </a:solidFill>
              </a:rPr>
              <a:t>authorising</a:t>
            </a:r>
            <a:r>
              <a:rPr lang="en-US" dirty="0" smtClean="0">
                <a:solidFill>
                  <a:srgbClr val="ECA0D7"/>
                </a:solidFill>
              </a:rPr>
              <a:t> planned treatment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1895" y="2617153"/>
            <a:ext cx="6480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ü"/>
            </a:pPr>
            <a:endParaRPr lang="en-US" sz="2400" dirty="0" smtClean="0">
              <a:latin typeface="+mj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81921571"/>
              </p:ext>
            </p:extLst>
          </p:nvPr>
        </p:nvGraphicFramePr>
        <p:xfrm>
          <a:off x="428017" y="2513496"/>
          <a:ext cx="8346332" cy="2947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197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711895" y="238975"/>
            <a:ext cx="6508750" cy="18351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Pre-</a:t>
            </a:r>
            <a:r>
              <a:rPr lang="en-US" dirty="0" err="1" smtClean="0">
                <a:solidFill>
                  <a:srgbClr val="ECA0D7"/>
                </a:solidFill>
              </a:rPr>
              <a:t>authorising</a:t>
            </a:r>
            <a:r>
              <a:rPr lang="en-US" dirty="0" smtClean="0">
                <a:solidFill>
                  <a:srgbClr val="ECA0D7"/>
                </a:solidFill>
              </a:rPr>
              <a:t> emergency treatment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1895" y="2617153"/>
            <a:ext cx="6480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ü"/>
            </a:pPr>
            <a:endParaRPr lang="en-US" sz="2400" dirty="0" smtClean="0">
              <a:latin typeface="+mj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86752123"/>
              </p:ext>
            </p:extLst>
          </p:nvPr>
        </p:nvGraphicFramePr>
        <p:xfrm>
          <a:off x="544749" y="2447587"/>
          <a:ext cx="849760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4072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630364" y="465875"/>
            <a:ext cx="5430362" cy="10985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How to Claim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364" y="2292798"/>
            <a:ext cx="7067550" cy="41549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+mn-lt"/>
              </a:rPr>
              <a:t>The following treatments require a medical referral:</a:t>
            </a:r>
          </a:p>
          <a:p>
            <a:endParaRPr lang="en-US" sz="2400" b="1" dirty="0">
              <a:solidFill>
                <a:srgbClr val="000000"/>
              </a:solidFill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Chiropractic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treatment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Acupuncture treatment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Osteopathic Treatment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Homeopathic Treatment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Podiatric Treatment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Physiotherapy (a second referral is required after 10 sessions)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Outpatient Psychiatric Treatment</a:t>
            </a:r>
          </a:p>
          <a:p>
            <a:endParaRPr lang="en-US" sz="2400" dirty="0">
              <a:latin typeface="Century Gothic" pitchFamily="34" charset="0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9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49604" y="446632"/>
            <a:ext cx="5795930" cy="10985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How to Pay and Claim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9604" y="1877662"/>
            <a:ext cx="706755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Pay and Claim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Complete a claim form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Submit claim form / receipts / referral letters     Online: </a:t>
            </a:r>
            <a:r>
              <a:rPr lang="en-US" sz="2400" dirty="0">
                <a:latin typeface="+mj-lt"/>
                <a:hlinkClick r:id="rId3"/>
              </a:rPr>
              <a:t>www.aetnainternational.com</a:t>
            </a:r>
            <a:r>
              <a:rPr lang="en-US" sz="2400" dirty="0">
                <a:latin typeface="+mj-lt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	Email: </a:t>
            </a:r>
            <a:r>
              <a:rPr lang="en-US" sz="2400" dirty="0" err="1">
                <a:latin typeface="+mj-lt"/>
              </a:rPr>
              <a:t>AsiaPacServices@Aetna.com</a:t>
            </a:r>
            <a:r>
              <a:rPr lang="en-US" sz="2400" dirty="0">
                <a:latin typeface="+mj-lt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 Fax: +852 2866 2555</a:t>
            </a:r>
          </a:p>
          <a:p>
            <a:pPr marL="342900" indent="-342900"/>
            <a:r>
              <a:rPr lang="en-US" sz="2400" dirty="0">
                <a:latin typeface="+mj-lt"/>
              </a:rPr>
              <a:t>     Post: see member handbook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Keep a copy of all documentation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Reimbursement will be made within 17 working days, member will be liable for the first $20 for all OP treatment</a:t>
            </a:r>
          </a:p>
          <a:p>
            <a:pPr marL="342900" indent="-342900">
              <a:buFont typeface="Wingdings" pitchFamily="2" charset="2"/>
              <a:buChar char="ü"/>
            </a:pPr>
            <a:endParaRPr lang="en-US" sz="2400" dirty="0">
              <a:latin typeface="+mj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30364" y="677557"/>
            <a:ext cx="5180237" cy="10985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Pay &amp; Claim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364" y="2127832"/>
            <a:ext cx="7067550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400" dirty="0">
                <a:latin typeface="+mj-lt"/>
              </a:rPr>
              <a:t>You will need to pay and claim for any benefit that has a sub limit. 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Outpatient direct billing is not available for: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Wellness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Vaccinations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Pre and post natal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Maintenance of chronic conditions (unless the treating doctor calls to pre </a:t>
            </a:r>
            <a:r>
              <a:rPr lang="en-US" sz="2400" dirty="0" err="1">
                <a:latin typeface="+mj-lt"/>
              </a:rPr>
              <a:t>authorise</a:t>
            </a:r>
            <a:r>
              <a:rPr lang="en-US" sz="2400" dirty="0">
                <a:latin typeface="+mj-lt"/>
              </a:rPr>
              <a:t>)</a:t>
            </a:r>
          </a:p>
          <a:p>
            <a:endParaRPr lang="en-US" sz="2400" dirty="0" smtClean="0">
              <a:latin typeface="+mj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01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234950"/>
            <a:ext cx="6508750" cy="1835150"/>
          </a:xfrm>
        </p:spPr>
        <p:txBody>
          <a:bodyPr/>
          <a:lstStyle/>
          <a:p>
            <a:r>
              <a:rPr lang="en-US" dirty="0" smtClean="0">
                <a:solidFill>
                  <a:srgbClr val="ECA0D7"/>
                </a:solidFill>
              </a:rPr>
              <a:t>Direct Settlement Network (DSN)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1" y="2174100"/>
            <a:ext cx="84962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Outpatient Direct Settlement Facilities </a:t>
            </a:r>
            <a:r>
              <a:rPr lang="en-GB" sz="2400">
                <a:latin typeface="+mn-lt"/>
              </a:rPr>
              <a:t>in </a:t>
            </a:r>
            <a:r>
              <a:rPr lang="en-GB" sz="2400" smtClean="0">
                <a:latin typeface="+mn-lt"/>
              </a:rPr>
              <a:t>HCMC:</a:t>
            </a:r>
          </a:p>
          <a:p>
            <a:endParaRPr lang="en-GB" sz="24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Centre </a:t>
            </a:r>
            <a:r>
              <a:rPr lang="en-US" sz="2400" dirty="0">
                <a:latin typeface="+mn-lt"/>
              </a:rPr>
              <a:t>Medical </a:t>
            </a:r>
            <a:r>
              <a:rPr lang="en-US" sz="2400" dirty="0" smtClean="0">
                <a:latin typeface="+mn-lt"/>
              </a:rPr>
              <a:t>International</a:t>
            </a:r>
          </a:p>
          <a:p>
            <a:pPr marL="342900" lvl="0" indent="-342900">
              <a:buFont typeface="Arial"/>
              <a:buChar char="•"/>
            </a:pPr>
            <a:r>
              <a:rPr lang="en-GB" sz="2400" dirty="0" smtClean="0">
                <a:latin typeface="+mn-lt"/>
              </a:rPr>
              <a:t>City International Hospital</a:t>
            </a:r>
          </a:p>
          <a:p>
            <a:pPr marL="342900" lvl="0" indent="-342900">
              <a:buFont typeface="Arial"/>
              <a:buChar char="•"/>
            </a:pPr>
            <a:r>
              <a:rPr lang="en-GB" sz="2400" dirty="0">
                <a:latin typeface="+mn-lt"/>
              </a:rPr>
              <a:t>Raffles Medical - </a:t>
            </a:r>
            <a:r>
              <a:rPr lang="en-GB" sz="2400" dirty="0" smtClean="0">
                <a:latin typeface="+mn-lt"/>
              </a:rPr>
              <a:t>HCMC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Family </a:t>
            </a:r>
            <a:r>
              <a:rPr lang="en-US" sz="2400" dirty="0">
                <a:latin typeface="+mn-lt"/>
              </a:rPr>
              <a:t>Medical Practice HCMC</a:t>
            </a:r>
            <a:endParaRPr lang="en-GB" sz="24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en-US" sz="2400" dirty="0">
                <a:latin typeface="+mn-lt"/>
              </a:rPr>
              <a:t>Franco Vietnamese Hospital HCMC</a:t>
            </a:r>
            <a:endParaRPr lang="en-GB" sz="24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en-US" sz="2400" dirty="0">
                <a:latin typeface="+mn-lt"/>
              </a:rPr>
              <a:t>Columbia Asia International </a:t>
            </a:r>
            <a:r>
              <a:rPr lang="en-US" sz="2400" dirty="0" smtClean="0">
                <a:latin typeface="+mn-lt"/>
              </a:rPr>
              <a:t>Clinic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>
                <a:latin typeface="+mn-lt"/>
              </a:rPr>
              <a:t>Victoria Healthcare International Clinic </a:t>
            </a:r>
            <a:endParaRPr lang="en-US" sz="2400" dirty="0" smtClean="0"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err="1">
                <a:latin typeface="+mn-lt"/>
              </a:rPr>
              <a:t>Yersin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International Clinic</a:t>
            </a:r>
          </a:p>
          <a:p>
            <a:pPr marL="342900" indent="-342900">
              <a:buFont typeface="Wingdings" charset="2"/>
              <a:buChar char="ü"/>
            </a:pPr>
            <a:endParaRPr lang="en-US" sz="2400" dirty="0">
              <a:latin typeface="+mj-lt"/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950" y="130950"/>
            <a:ext cx="1987549" cy="22745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5948085"/>
            <a:ext cx="8587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Please check your online account for the full and updated list on a regular basis</a:t>
            </a:r>
            <a:endParaRPr lang="en-US" sz="20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2933700" cy="257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700"/>
              </a:tblGrid>
              <a:tr h="2571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City International Hospital </a:t>
                      </a:r>
                      <a:endParaRPr lang="en-US" sz="800" b="1" i="0" u="none" strike="noStrike" dirty="0">
                        <a:solidFill>
                          <a:srgbClr val="6B616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0"/>
          <a:ext cx="2933700" cy="257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700"/>
              </a:tblGrid>
              <a:tr h="2571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City International Hospital </a:t>
                      </a:r>
                      <a:endParaRPr lang="en-US" sz="800" b="1" i="0" u="none" strike="noStrike" dirty="0">
                        <a:solidFill>
                          <a:srgbClr val="6B616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21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60506" y="659513"/>
            <a:ext cx="5853651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Member Services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0506" y="2328497"/>
            <a:ext cx="8077200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en-US" sz="2400" b="1" dirty="0" smtClean="0">
                <a:latin typeface="+mn-lt"/>
              </a:rPr>
              <a:t>Call </a:t>
            </a:r>
            <a:r>
              <a:rPr lang="en-US" sz="2400" b="1" dirty="0">
                <a:latin typeface="+mn-lt"/>
              </a:rPr>
              <a:t>or email member services +852 3071 5022 </a:t>
            </a:r>
          </a:p>
          <a:p>
            <a:pPr marL="342900" indent="-342900">
              <a:buFont typeface="Wingdings" charset="2"/>
              <a:buChar char="ü"/>
            </a:pPr>
            <a:r>
              <a:rPr lang="en-GB" sz="2400" b="1" dirty="0">
                <a:latin typeface="+mn-lt"/>
              </a:rPr>
              <a:t>Available 24  hours a day, 365 days a year</a:t>
            </a:r>
          </a:p>
          <a:p>
            <a:pPr marL="342900" indent="-342900">
              <a:buFont typeface="Wingdings" charset="2"/>
              <a:buChar char="ü"/>
            </a:pPr>
            <a:r>
              <a:rPr lang="en-GB" sz="2400" b="1" dirty="0">
                <a:latin typeface="+mn-lt"/>
              </a:rPr>
              <a:t>Multi lingual </a:t>
            </a:r>
          </a:p>
          <a:p>
            <a:endParaRPr lang="en-US" sz="2400" b="1" dirty="0">
              <a:latin typeface="+mn-lt"/>
              <a:hlinkClick r:id="rId2"/>
            </a:endParaRPr>
          </a:p>
          <a:p>
            <a:r>
              <a:rPr lang="en-US" sz="2400" b="1" dirty="0">
                <a:latin typeface="+mn-lt"/>
                <a:hlinkClick r:id="rId2"/>
              </a:rPr>
              <a:t>AsiaPacServices@Aetna.com</a:t>
            </a:r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The team will assist with: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>
                <a:latin typeface="+mn-lt"/>
              </a:rPr>
              <a:t>Benefit enquiries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>
                <a:latin typeface="+mn-lt"/>
              </a:rPr>
              <a:t>How to claim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latin typeface="+mn-lt"/>
              </a:rPr>
              <a:t>Initiate Pre-</a:t>
            </a:r>
            <a:r>
              <a:rPr lang="en-US" sz="2400" dirty="0" err="1">
                <a:latin typeface="+mn-lt"/>
              </a:rPr>
              <a:t>authorisation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n-GB" sz="2400" dirty="0">
                <a:latin typeface="+mn-lt"/>
              </a:rPr>
              <a:t>General enquiries</a:t>
            </a:r>
            <a:endParaRPr lang="en-US" sz="2400" dirty="0">
              <a:latin typeface="+mn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668845" y="736154"/>
            <a:ext cx="6007574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The Providers</a:t>
            </a:r>
          </a:p>
        </p:txBody>
      </p:sp>
      <p:pic>
        <p:nvPicPr>
          <p:cNvPr id="2355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</p:spPr>
      </p:pic>
      <p:sp>
        <p:nvSpPr>
          <p:cNvPr id="5" name="TextBox 4"/>
          <p:cNvSpPr txBox="1"/>
          <p:nvPr/>
        </p:nvSpPr>
        <p:spPr>
          <a:xfrm>
            <a:off x="-391861" y="2497138"/>
            <a:ext cx="9882188" cy="16619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3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>Broker – SCI </a:t>
            </a:r>
            <a:r>
              <a:rPr lang="en-US" sz="2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>Employee Benefits </a:t>
            </a:r>
            <a:r>
              <a:rPr lang="en-US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>Ltd</a:t>
            </a:r>
          </a:p>
          <a:p>
            <a:pPr lvl="3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>Underwritten by Aetna </a:t>
            </a:r>
          </a:p>
          <a:p>
            <a:pPr lvl="3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>Claims </a:t>
            </a:r>
            <a:r>
              <a:rPr lang="en-US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>&amp; Administration by Aetna </a:t>
            </a:r>
            <a:r>
              <a:rPr lang="en-US" sz="2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>International</a:t>
            </a:r>
            <a:endParaRPr lang="en-US" sz="2600" dirty="0">
              <a:effectLst>
                <a:outerShdw blurRad="38100" dist="38100" dir="2700000" algn="tl">
                  <a:srgbClr val="DDDDDD"/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376238"/>
            <a:ext cx="6508750" cy="1395412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ECA0D7"/>
                </a:solidFill>
              </a:rPr>
              <a:t>What to </a:t>
            </a:r>
            <a:r>
              <a:rPr lang="en-US" dirty="0" smtClean="0">
                <a:solidFill>
                  <a:srgbClr val="ECA0D7"/>
                </a:solidFill>
              </a:rPr>
              <a:t>do in a Medical Emergency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328497"/>
            <a:ext cx="8008938" cy="3323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</a:rPr>
              <a:t>Call your local emergency services for immediate treatment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n-lt"/>
              </a:rPr>
              <a:t>2. 	Call  </a:t>
            </a:r>
            <a:r>
              <a:rPr lang="en-US" sz="2400" dirty="0">
                <a:latin typeface="+mn-lt"/>
              </a:rPr>
              <a:t>the </a:t>
            </a:r>
            <a:r>
              <a:rPr lang="en-US" sz="2400" dirty="0" smtClean="0">
                <a:latin typeface="+mn-lt"/>
              </a:rPr>
              <a:t>Aetna number on the </a:t>
            </a:r>
            <a:r>
              <a:rPr lang="en-US" sz="2400" dirty="0">
                <a:latin typeface="+mn-lt"/>
              </a:rPr>
              <a:t>back of your card </a:t>
            </a:r>
            <a:r>
              <a:rPr lang="en-US" sz="2400" dirty="0" smtClean="0">
                <a:latin typeface="+mn-lt"/>
              </a:rPr>
              <a:t>ASAP </a:t>
            </a:r>
            <a:r>
              <a:rPr lang="en-US" sz="2400" dirty="0">
                <a:latin typeface="+mn-lt"/>
              </a:rPr>
              <a:t>– </a:t>
            </a:r>
            <a:r>
              <a:rPr lang="en-US" sz="2400" dirty="0" smtClean="0">
                <a:latin typeface="+mn-lt"/>
              </a:rPr>
              <a:t>	certainly </a:t>
            </a:r>
            <a:r>
              <a:rPr lang="en-US" sz="2400" dirty="0">
                <a:latin typeface="+mn-lt"/>
              </a:rPr>
              <a:t>before discharge so </a:t>
            </a:r>
            <a:r>
              <a:rPr lang="en-US" sz="2400" dirty="0" smtClean="0">
                <a:latin typeface="+mn-lt"/>
              </a:rPr>
              <a:t>Aetna </a:t>
            </a:r>
            <a:r>
              <a:rPr lang="en-US" sz="2400" dirty="0">
                <a:latin typeface="+mn-lt"/>
              </a:rPr>
              <a:t>can </a:t>
            </a:r>
            <a:r>
              <a:rPr lang="en-US" sz="2400" dirty="0" smtClean="0">
                <a:latin typeface="+mn-lt"/>
              </a:rPr>
              <a:t>arrange </a:t>
            </a:r>
            <a:r>
              <a:rPr lang="en-US" sz="2400" dirty="0">
                <a:latin typeface="+mn-lt"/>
              </a:rPr>
              <a:t>payment.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3.	 If you cannot call, someone can call on your </a:t>
            </a:r>
            <a:r>
              <a:rPr lang="en-US" sz="2400" dirty="0" smtClean="0">
                <a:latin typeface="+mn-lt"/>
              </a:rPr>
              <a:t>behalf – quote 	your full name, date of birth and ID number (if possible)</a:t>
            </a: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457200" y="284200"/>
            <a:ext cx="6508750" cy="1395413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Online Resources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295525"/>
            <a:ext cx="7754938" cy="3323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n-lt"/>
              </a:rPr>
              <a:t>Doctor search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n-lt"/>
              </a:rPr>
              <a:t>Facility search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n-lt"/>
              </a:rPr>
              <a:t>City profiles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n-lt"/>
              </a:rPr>
              <a:t>Online claim submission and </a:t>
            </a:r>
            <a:r>
              <a:rPr lang="en-US" sz="2400" dirty="0" smtClean="0">
                <a:latin typeface="+mn-lt"/>
              </a:rPr>
              <a:t>tracking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 smtClean="0">
                <a:latin typeface="+mn-lt"/>
              </a:rPr>
              <a:t>Explanation of Benefits </a:t>
            </a:r>
            <a:endParaRPr lang="en-US" sz="24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n-lt"/>
              </a:rPr>
              <a:t>Drug translation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n-lt"/>
              </a:rPr>
              <a:t>Download literature and claim forms  </a:t>
            </a:r>
            <a:r>
              <a:rPr lang="en-US" sz="2400" dirty="0" smtClean="0">
                <a:latin typeface="+mn-lt"/>
                <a:hlinkClick r:id="rId3"/>
              </a:rPr>
              <a:t>www.aetnainternational.com</a:t>
            </a:r>
            <a:endParaRPr lang="en-US" sz="2400" dirty="0" smtClean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latin typeface="+mn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457200" y="284200"/>
            <a:ext cx="6508750" cy="1395413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Mobile App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463" y="1478605"/>
            <a:ext cx="8482519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Search </a:t>
            </a:r>
            <a:r>
              <a:rPr lang="en-US" sz="2400" dirty="0">
                <a:latin typeface="+mn-lt"/>
              </a:rPr>
              <a:t>"Aetna International" in the iTunes or </a:t>
            </a:r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Google </a:t>
            </a:r>
            <a:r>
              <a:rPr lang="en-US" sz="2400" dirty="0">
                <a:latin typeface="+mn-lt"/>
              </a:rPr>
              <a:t>Play store to download </a:t>
            </a:r>
            <a:r>
              <a:rPr lang="en-US" sz="2400" dirty="0" smtClean="0">
                <a:latin typeface="+mn-lt"/>
              </a:rPr>
              <a:t>the free </a:t>
            </a:r>
            <a:r>
              <a:rPr lang="en-US" sz="2400" dirty="0">
                <a:latin typeface="+mn-lt"/>
              </a:rPr>
              <a:t>apps.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Log </a:t>
            </a:r>
            <a:r>
              <a:rPr lang="en-US" sz="2400" dirty="0">
                <a:latin typeface="+mn-lt"/>
              </a:rPr>
              <a:t>in to the app using the same user name and password you use for your secure member website.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 smtClean="0">
              <a:latin typeface="+mn-lt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+mn-lt"/>
              </a:rPr>
              <a:t>Look </a:t>
            </a:r>
            <a:r>
              <a:rPr lang="en-US" sz="2400" dirty="0">
                <a:latin typeface="+mn-lt"/>
              </a:rPr>
              <a:t>for a </a:t>
            </a:r>
            <a:r>
              <a:rPr lang="en-US" sz="2400" dirty="0" smtClean="0">
                <a:latin typeface="+mn-lt"/>
              </a:rPr>
              <a:t>doctor  - </a:t>
            </a:r>
            <a:r>
              <a:rPr lang="en-US" sz="2400" dirty="0">
                <a:latin typeface="+mn-lt"/>
              </a:rPr>
              <a:t>Access provider details, including location complete with map and driving </a:t>
            </a:r>
            <a:r>
              <a:rPr lang="en-US" sz="2400" dirty="0" smtClean="0">
                <a:latin typeface="+mn-lt"/>
              </a:rPr>
              <a:t>directions 			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+mn-lt"/>
              </a:rPr>
              <a:t>Make </a:t>
            </a:r>
            <a:r>
              <a:rPr lang="en-US" sz="2400" dirty="0">
                <a:latin typeface="+mn-lt"/>
              </a:rPr>
              <a:t>an </a:t>
            </a:r>
            <a:r>
              <a:rPr lang="en-US" sz="2400" dirty="0" smtClean="0">
                <a:latin typeface="+mn-lt"/>
              </a:rPr>
              <a:t>appointment and set up reminders</a:t>
            </a:r>
            <a:endParaRPr lang="en-US" sz="2400" dirty="0">
              <a:latin typeface="+mn-lt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+mn-lt"/>
              </a:rPr>
              <a:t>Submit and track </a:t>
            </a:r>
            <a:r>
              <a:rPr lang="en-US" sz="2400" dirty="0" smtClean="0">
                <a:latin typeface="+mn-lt"/>
              </a:rPr>
              <a:t>claims       			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+mn-lt"/>
              </a:rPr>
              <a:t>Access </a:t>
            </a:r>
            <a:r>
              <a:rPr lang="en-US" sz="2400" dirty="0">
                <a:latin typeface="+mn-lt"/>
              </a:rPr>
              <a:t>your member account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+mn-lt"/>
              </a:rPr>
              <a:t>Confirm the specifics of your </a:t>
            </a:r>
            <a:r>
              <a:rPr lang="en-US" sz="2400" dirty="0" smtClean="0">
                <a:latin typeface="+mn-lt"/>
              </a:rPr>
              <a:t>policy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+mn-lt"/>
              </a:rPr>
              <a:t>Find and download important </a:t>
            </a:r>
            <a:r>
              <a:rPr lang="en-US" sz="2400" dirty="0" smtClean="0">
                <a:latin typeface="+mn-lt"/>
              </a:rPr>
              <a:t>forms</a:t>
            </a:r>
            <a:br>
              <a:rPr lang="en-US" sz="2400" dirty="0" smtClean="0">
                <a:latin typeface="+mn-lt"/>
              </a:rPr>
            </a:br>
            <a:endParaRPr lang="en-US" b="1" dirty="0" smtClean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077" y="52642"/>
            <a:ext cx="2441641" cy="22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546057" y="392269"/>
            <a:ext cx="6508750" cy="1395413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How to Register Online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990569"/>
            <a:ext cx="8200980" cy="4154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+mj-lt"/>
              </a:rPr>
              <a:t>Go </a:t>
            </a:r>
            <a:r>
              <a:rPr lang="en-US" sz="2400" dirty="0">
                <a:latin typeface="+mj-lt"/>
              </a:rPr>
              <a:t>to </a:t>
            </a:r>
            <a:r>
              <a:rPr lang="en-US" sz="2400" dirty="0" err="1">
                <a:latin typeface="+mj-lt"/>
                <a:hlinkClick r:id="rId3"/>
              </a:rPr>
              <a:t>www.aetnainternational.com</a:t>
            </a:r>
            <a:endParaRPr lang="en-US" sz="2400" dirty="0">
              <a:latin typeface="+mj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+mj-lt"/>
              </a:rPr>
              <a:t>Click </a:t>
            </a:r>
            <a:r>
              <a:rPr lang="en-US" sz="2400" dirty="0">
                <a:latin typeface="+mj-lt"/>
              </a:rPr>
              <a:t>on ‘Member’ under the secure log in on the right hand side of the page or alternatively click on the following link </a:t>
            </a:r>
            <a:r>
              <a:rPr lang="en-US" sz="2400" dirty="0">
                <a:latin typeface="+mj-lt"/>
                <a:hlinkClick r:id="rId4"/>
              </a:rPr>
              <a:t>http://</a:t>
            </a:r>
            <a:r>
              <a:rPr lang="en-US" sz="2400" dirty="0" smtClean="0">
                <a:latin typeface="+mj-lt"/>
                <a:hlinkClick r:id="rId4"/>
              </a:rPr>
              <a:t>www.aetnainternational.com/ai/us/en/individuals</a:t>
            </a:r>
            <a:endParaRPr lang="en-US" sz="2400" dirty="0" smtClean="0">
              <a:latin typeface="+mj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+mj-lt"/>
              </a:rPr>
              <a:t>member </a:t>
            </a:r>
            <a:r>
              <a:rPr lang="en-US" sz="2400" dirty="0">
                <a:latin typeface="+mj-lt"/>
              </a:rPr>
              <a:t>-</a:t>
            </a:r>
            <a:r>
              <a:rPr lang="en-US" sz="2400" dirty="0" smtClean="0">
                <a:latin typeface="+mj-lt"/>
              </a:rPr>
              <a:t>login.</a:t>
            </a:r>
            <a:endParaRPr lang="en-US" sz="2400" dirty="0">
              <a:latin typeface="+mj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+mj-lt"/>
              </a:rPr>
              <a:t>Click </a:t>
            </a:r>
            <a:r>
              <a:rPr lang="en-US" sz="2400" dirty="0">
                <a:latin typeface="+mj-lt"/>
              </a:rPr>
              <a:t>‘Login/Register’ under Members on European or Asia Pacific based </a:t>
            </a:r>
            <a:r>
              <a:rPr lang="en-US" sz="2400" dirty="0" smtClean="0">
                <a:latin typeface="+mj-lt"/>
              </a:rPr>
              <a:t>plans. Click </a:t>
            </a:r>
            <a:r>
              <a:rPr lang="en-US" sz="2400" dirty="0">
                <a:latin typeface="+mj-lt"/>
              </a:rPr>
              <a:t>on ‘Register’ and follow the instructions.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</a:rPr>
              <a:t>Please note, please register using the information exactly as it appears on your membership card.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803527" y="659514"/>
            <a:ext cx="4987833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Questions</a:t>
            </a:r>
          </a:p>
        </p:txBody>
      </p:sp>
      <p:sp>
        <p:nvSpPr>
          <p:cNvPr id="44035" name="TextBox 4"/>
          <p:cNvSpPr txBox="1">
            <a:spLocks noChangeArrowheads="1"/>
          </p:cNvSpPr>
          <p:nvPr/>
        </p:nvSpPr>
        <p:spPr bwMode="auto">
          <a:xfrm>
            <a:off x="906663" y="2581416"/>
            <a:ext cx="7620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+mj-lt"/>
                <a:ea typeface="Arial Unicode MS" pitchFamily="34" charset="-128"/>
                <a:cs typeface="Arial Unicode MS" pitchFamily="34" charset="-128"/>
              </a:rPr>
              <a:t>For all SCI </a:t>
            </a:r>
            <a:r>
              <a:rPr lang="en-US" sz="24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Employee </a:t>
            </a:r>
            <a:r>
              <a:rPr lang="en-US" sz="2400" smtClean="0">
                <a:latin typeface="+mj-lt"/>
                <a:ea typeface="Arial Unicode MS" pitchFamily="34" charset="-128"/>
                <a:cs typeface="Arial Unicode MS" pitchFamily="34" charset="-128"/>
              </a:rPr>
              <a:t>Benefits health care enquires </a:t>
            </a:r>
            <a:r>
              <a:rPr lang="en-US" sz="2400" dirty="0">
                <a:latin typeface="+mj-lt"/>
                <a:ea typeface="Arial Unicode MS" pitchFamily="34" charset="-128"/>
                <a:cs typeface="Arial Unicode MS" pitchFamily="34" charset="-128"/>
              </a:rPr>
              <a:t>please </a:t>
            </a:r>
            <a:r>
              <a:rPr lang="en-US" sz="24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email </a:t>
            </a:r>
            <a:r>
              <a:rPr lang="en-US" sz="2400" dirty="0" smtClean="0">
                <a:solidFill>
                  <a:srgbClr val="0000FF"/>
                </a:solidFill>
                <a:latin typeface="+mj-lt"/>
                <a:ea typeface="Arial Unicode MS" pitchFamily="34" charset="-128"/>
                <a:cs typeface="Arial Unicode MS" pitchFamily="34" charset="-128"/>
                <a:hlinkClick r:id="rId2"/>
              </a:rPr>
              <a:t>joanne@sci-eb.com</a:t>
            </a:r>
            <a:r>
              <a:rPr lang="en-US" sz="2400" dirty="0" smtClean="0">
                <a:solidFill>
                  <a:srgbClr val="0000FF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 / </a:t>
            </a:r>
            <a:r>
              <a:rPr lang="en-US" sz="2400" dirty="0" smtClean="0">
                <a:solidFill>
                  <a:srgbClr val="0000FF"/>
                </a:solidFill>
                <a:latin typeface="+mj-lt"/>
                <a:ea typeface="Arial Unicode MS" pitchFamily="34" charset="-128"/>
                <a:cs typeface="Arial Unicode MS" pitchFamily="34" charset="-128"/>
                <a:hlinkClick r:id="rId3"/>
              </a:rPr>
              <a:t>rachel@sci-eb.com</a:t>
            </a:r>
            <a:endParaRPr lang="en-US" sz="2400" dirty="0" smtClean="0">
              <a:solidFill>
                <a:srgbClr val="0000FF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endParaRPr lang="en-US" sz="2400" dirty="0">
              <a:solidFill>
                <a:srgbClr val="0000FF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endParaRPr lang="en-US" sz="2400" dirty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endParaRPr lang="en-US" sz="2400" u="sng" dirty="0">
              <a:solidFill>
                <a:srgbClr val="0000FF"/>
              </a:solidFill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n-US" u="sng" dirty="0">
              <a:solidFill>
                <a:srgbClr val="0000FF"/>
              </a:solidFill>
              <a:latin typeface="Century Gothic" pitchFamily="34" charset="0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707324" y="501650"/>
            <a:ext cx="6219219" cy="132716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Your Cover – Elite Plan </a:t>
            </a: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</p:spPr>
      </p:pic>
      <p:sp>
        <p:nvSpPr>
          <p:cNvPr id="3" name="TextBox 2"/>
          <p:cNvSpPr txBox="1"/>
          <p:nvPr/>
        </p:nvSpPr>
        <p:spPr>
          <a:xfrm>
            <a:off x="707324" y="2057400"/>
            <a:ext cx="7450605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j-lt"/>
              </a:rPr>
              <a:t>Maximum Annual Limit - $5,000,000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</a:rPr>
              <a:t>Area of Cover </a:t>
            </a:r>
            <a:endParaRPr lang="en-US" sz="2400" b="1" dirty="0" smtClean="0">
              <a:latin typeface="+mj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 smtClean="0">
                <a:latin typeface="+mj-lt"/>
              </a:rPr>
              <a:t>Worldwide </a:t>
            </a:r>
            <a:r>
              <a:rPr lang="en-US" sz="2400" dirty="0">
                <a:latin typeface="+mj-lt"/>
              </a:rPr>
              <a:t>including USA for </a:t>
            </a:r>
            <a:r>
              <a:rPr lang="en-US" sz="2400" dirty="0" smtClean="0">
                <a:latin typeface="+mj-lt"/>
              </a:rPr>
              <a:t>Americans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rgbClr val="00B0F0"/>
                </a:solidFill>
                <a:latin typeface="+mn-lt"/>
              </a:rPr>
              <a:t>The International Healthcare Plan (IHP) does not comply with the Patient Protection and Affordable Care Act (U.S. healthcare reform), and cannot be used to satisfy any requirements for health insurance </a:t>
            </a:r>
            <a:r>
              <a:rPr lang="en-US" sz="2400" b="1" i="1" dirty="0">
                <a:solidFill>
                  <a:srgbClr val="00B0F0"/>
                </a:solidFill>
                <a:latin typeface="+mn-lt"/>
              </a:rPr>
              <a:t>cover </a:t>
            </a:r>
            <a:r>
              <a:rPr lang="en-US" sz="2400" i="1" dirty="0">
                <a:solidFill>
                  <a:srgbClr val="00B0F0"/>
                </a:solidFill>
                <a:latin typeface="+mn-lt"/>
              </a:rPr>
              <a:t>mandated therein.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>
                <a:latin typeface="+mj-lt"/>
              </a:rPr>
              <a:t>Worldwide excluding USA for all other </a:t>
            </a:r>
            <a:r>
              <a:rPr lang="en-US" sz="2400" dirty="0" smtClean="0">
                <a:latin typeface="+mj-lt"/>
              </a:rPr>
              <a:t>nationalities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707324" y="501650"/>
            <a:ext cx="6219219" cy="132716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ECA0D7"/>
                </a:solidFill>
              </a:rPr>
              <a:t>Your Cover – Elite Plan </a:t>
            </a: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</p:spPr>
      </p:pic>
      <p:sp>
        <p:nvSpPr>
          <p:cNvPr id="3" name="TextBox 2"/>
          <p:cNvSpPr txBox="1"/>
          <p:nvPr/>
        </p:nvSpPr>
        <p:spPr>
          <a:xfrm>
            <a:off x="707324" y="2057400"/>
            <a:ext cx="745060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j-lt"/>
              </a:rPr>
              <a:t>A+E out of area cover (non pre existing prior to travel</a:t>
            </a:r>
            <a:r>
              <a:rPr lang="en-US" sz="2400" dirty="0" smtClean="0">
                <a:latin typeface="+mj-lt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Accident and Emergency treatment Outside Area of Cover – Inpatient – Full refund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Outpatient - $500 with $80 excess per condition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Inpatient treatment - Nil excess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 pay per outpatient visit – $20 co-pay</a:t>
            </a:r>
          </a:p>
        </p:txBody>
      </p:sp>
    </p:spTree>
    <p:extLst>
      <p:ext uri="{BB962C8B-B14F-4D97-AF65-F5344CB8AC3E}">
        <p14:creationId xmlns:p14="http://schemas.microsoft.com/office/powerpoint/2010/main" val="2968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546057" y="385531"/>
            <a:ext cx="6508750" cy="1327164"/>
          </a:xfrm>
        </p:spPr>
        <p:txBody>
          <a:bodyPr/>
          <a:lstStyle/>
          <a:p>
            <a:r>
              <a:rPr lang="en-US" dirty="0" smtClean="0">
                <a:solidFill>
                  <a:srgbClr val="ECA0D7"/>
                </a:solidFill>
              </a:rPr>
              <a:t>Elite Plan – Inpatient Cover</a:t>
            </a: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</p:spPr>
      </p:pic>
      <p:sp>
        <p:nvSpPr>
          <p:cNvPr id="3" name="TextBox 2"/>
          <p:cNvSpPr txBox="1"/>
          <p:nvPr/>
        </p:nvSpPr>
        <p:spPr>
          <a:xfrm>
            <a:off x="784287" y="2057400"/>
            <a:ext cx="7037388" cy="49552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000" dirty="0">
                <a:latin typeface="+mj-lt"/>
                <a:cs typeface="Calibri"/>
              </a:rPr>
              <a:t>Inpatient / day patient – Full refund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000" dirty="0">
                <a:latin typeface="+mj-lt"/>
                <a:cs typeface="Calibri"/>
              </a:rPr>
              <a:t>Private room accommodation – </a:t>
            </a:r>
            <a:r>
              <a:rPr lang="en-US" sz="2000" dirty="0" smtClean="0">
                <a:latin typeface="+mj-lt"/>
                <a:cs typeface="Calibri"/>
              </a:rPr>
              <a:t>Full refund</a:t>
            </a:r>
            <a:endParaRPr lang="en-US" sz="2000" dirty="0">
              <a:latin typeface="+mj-lt"/>
              <a:cs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000" dirty="0">
                <a:latin typeface="+mj-lt"/>
                <a:cs typeface="Calibri"/>
              </a:rPr>
              <a:t>Reconstructive surgery – </a:t>
            </a:r>
            <a:r>
              <a:rPr lang="en-US" sz="2000" dirty="0" smtClean="0">
                <a:latin typeface="+mj-lt"/>
                <a:cs typeface="Calibri"/>
              </a:rPr>
              <a:t>Full refund</a:t>
            </a:r>
            <a:endParaRPr lang="en-US" sz="2000" dirty="0">
              <a:latin typeface="+mj-lt"/>
              <a:cs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000" dirty="0">
                <a:latin typeface="+mj-lt"/>
                <a:cs typeface="Calibri"/>
              </a:rPr>
              <a:t>Rehabilitation – In full, up to 120 days per medical condition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000" dirty="0">
                <a:latin typeface="+mj-lt"/>
                <a:cs typeface="Calibri"/>
              </a:rPr>
              <a:t>Organ transplant – </a:t>
            </a:r>
            <a:r>
              <a:rPr lang="en-US" sz="2000" dirty="0" smtClean="0">
                <a:latin typeface="+mj-lt"/>
                <a:cs typeface="Calibri"/>
              </a:rPr>
              <a:t>Full refund</a:t>
            </a:r>
            <a:endParaRPr lang="en-US" sz="2000" dirty="0">
              <a:latin typeface="+mj-lt"/>
              <a:cs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000" dirty="0">
                <a:latin typeface="+mj-lt"/>
                <a:cs typeface="Calibri"/>
              </a:rPr>
              <a:t>CT &amp; MRI scans – Full refund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000" dirty="0">
                <a:latin typeface="+mj-lt"/>
                <a:cs typeface="Calibri"/>
              </a:rPr>
              <a:t>Emergency transportation – Full refund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000" dirty="0">
                <a:latin typeface="+mj-lt"/>
                <a:cs typeface="Calibri"/>
              </a:rPr>
              <a:t>Evacuation – Full </a:t>
            </a:r>
            <a:r>
              <a:rPr lang="en-US" sz="2000" dirty="0" smtClean="0">
                <a:latin typeface="+mj-lt"/>
                <a:cs typeface="Calibri"/>
              </a:rPr>
              <a:t>refund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>
                <a:latin typeface="+mj-lt"/>
              </a:rPr>
              <a:t>Accidental Damage to Teeth– </a:t>
            </a:r>
            <a:r>
              <a:rPr lang="en-US" sz="2000" dirty="0" smtClean="0">
                <a:latin typeface="+mj-lt"/>
              </a:rPr>
              <a:t>Full refund</a:t>
            </a:r>
            <a:endParaRPr lang="en-US" sz="2000" dirty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>
                <a:latin typeface="+mj-lt"/>
              </a:rPr>
              <a:t>Hospital Cash – Up to $250 per night for a maximum of 20 nights per medical condition 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>
                <a:latin typeface="+mj-lt"/>
              </a:rPr>
              <a:t>Parental Accommodation – </a:t>
            </a:r>
            <a:r>
              <a:rPr lang="en-US" sz="2000" dirty="0" smtClean="0">
                <a:latin typeface="+mj-lt"/>
              </a:rPr>
              <a:t>Full refund</a:t>
            </a:r>
            <a:endParaRPr lang="en-US" sz="2000" dirty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>
                <a:latin typeface="+mj-lt"/>
                <a:cs typeface="Calibri"/>
              </a:rPr>
              <a:t>Inpatient psychiatric treatment </a:t>
            </a:r>
            <a:r>
              <a:rPr lang="en-US" sz="2000" dirty="0" smtClean="0">
                <a:latin typeface="+mj-lt"/>
                <a:cs typeface="Calibri"/>
              </a:rPr>
              <a:t>–</a:t>
            </a:r>
            <a:r>
              <a:rPr lang="en-US" sz="2000" dirty="0"/>
              <a:t>Full refund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+mj-lt"/>
                <a:cs typeface="Calibri"/>
              </a:rPr>
              <a:t> </a:t>
            </a:r>
            <a:r>
              <a:rPr lang="en-US" sz="2000" dirty="0">
                <a:latin typeface="+mj-lt"/>
                <a:cs typeface="Calibri"/>
              </a:rPr>
              <a:t>up to 30 days per medical condition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endParaRPr lang="en-US" dirty="0">
              <a:cs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95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745331"/>
            <a:ext cx="6508750" cy="8937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ECA0D7"/>
                </a:solidFill>
              </a:rPr>
              <a:t>Elite Plan – Outpatient Cover</a:t>
            </a: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</p:spPr>
      </p:pic>
      <p:sp>
        <p:nvSpPr>
          <p:cNvPr id="3" name="TextBox 2"/>
          <p:cNvSpPr txBox="1"/>
          <p:nvPr/>
        </p:nvSpPr>
        <p:spPr>
          <a:xfrm>
            <a:off x="704850" y="2157337"/>
            <a:ext cx="6789738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endParaRPr lang="en-US" sz="2000" dirty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>
                <a:latin typeface="+mj-lt"/>
              </a:rPr>
              <a:t>Medical practitioner / Specialist/ Consultant / Nursing fees </a:t>
            </a:r>
            <a:r>
              <a:rPr lang="en-US" sz="2000" dirty="0" smtClean="0">
                <a:latin typeface="+mj-lt"/>
              </a:rPr>
              <a:t>–</a:t>
            </a:r>
            <a:r>
              <a:rPr lang="en-US" sz="2000" dirty="0"/>
              <a:t>Full refund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+mj-lt"/>
              </a:rPr>
              <a:t>Diagnostic </a:t>
            </a:r>
            <a:r>
              <a:rPr lang="en-US" sz="2000" dirty="0">
                <a:latin typeface="+mj-lt"/>
              </a:rPr>
              <a:t>&amp; Surgical procedures </a:t>
            </a:r>
            <a:r>
              <a:rPr lang="en-US" sz="2000" dirty="0" smtClean="0">
                <a:latin typeface="+mj-lt"/>
              </a:rPr>
              <a:t>–</a:t>
            </a:r>
            <a:r>
              <a:rPr lang="en-US" sz="2000" dirty="0"/>
              <a:t>Full refund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+mj-lt"/>
              </a:rPr>
              <a:t>Drugs </a:t>
            </a:r>
            <a:r>
              <a:rPr lang="en-US" sz="2000" dirty="0">
                <a:latin typeface="+mj-lt"/>
              </a:rPr>
              <a:t>&amp; Dressings </a:t>
            </a:r>
            <a:r>
              <a:rPr lang="en-US" sz="2000" dirty="0" smtClean="0">
                <a:latin typeface="+mj-lt"/>
              </a:rPr>
              <a:t>–</a:t>
            </a:r>
            <a:r>
              <a:rPr lang="en-US" sz="2000" dirty="0"/>
              <a:t>Full refund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+mj-lt"/>
              </a:rPr>
              <a:t>Outpatient </a:t>
            </a:r>
            <a:r>
              <a:rPr lang="en-US" sz="2000" dirty="0">
                <a:latin typeface="+mj-lt"/>
              </a:rPr>
              <a:t>Psychiatric Treatment – Up to $5,000 per policy year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>
                <a:latin typeface="+mj-lt"/>
              </a:rPr>
              <a:t>Alternative Treatment </a:t>
            </a:r>
            <a:r>
              <a:rPr lang="en-US" sz="2000" dirty="0" smtClean="0">
                <a:latin typeface="+mj-lt"/>
              </a:rPr>
              <a:t>–</a:t>
            </a:r>
            <a:r>
              <a:rPr lang="en-US" sz="2000" dirty="0"/>
              <a:t>Full </a:t>
            </a:r>
            <a:r>
              <a:rPr lang="en-US" sz="2000" dirty="0" smtClean="0"/>
              <a:t>refund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dirty="0">
                <a:latin typeface="+mj-lt"/>
              </a:rPr>
              <a:t>up to 30 sessions per medical condition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>
                <a:latin typeface="+mj-lt"/>
              </a:rPr>
              <a:t>Vaccinations and Inoculations – Up to $500 per insured, per period of cover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>
                <a:latin typeface="+mj-lt"/>
              </a:rPr>
              <a:t>Home Nursing </a:t>
            </a:r>
            <a:r>
              <a:rPr lang="en-US" sz="2000" dirty="0" smtClean="0">
                <a:latin typeface="+mj-lt"/>
              </a:rPr>
              <a:t>–</a:t>
            </a:r>
            <a:r>
              <a:rPr lang="en-US" sz="2000" dirty="0"/>
              <a:t>Full </a:t>
            </a:r>
            <a:r>
              <a:rPr lang="en-US" sz="2000" dirty="0" smtClean="0"/>
              <a:t>refund, </a:t>
            </a:r>
            <a:r>
              <a:rPr lang="en-US" sz="2000" dirty="0" smtClean="0">
                <a:latin typeface="+mj-lt"/>
              </a:rPr>
              <a:t>up </a:t>
            </a:r>
            <a:r>
              <a:rPr lang="en-US" sz="2000" dirty="0">
                <a:latin typeface="+mj-lt"/>
              </a:rPr>
              <a:t>to 28 weeks per medical condition</a:t>
            </a:r>
          </a:p>
          <a:p>
            <a:endParaRPr lang="en-US" sz="20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15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452400"/>
            <a:ext cx="6508750" cy="1550988"/>
          </a:xfrm>
        </p:spPr>
        <p:txBody>
          <a:bodyPr/>
          <a:lstStyle/>
          <a:p>
            <a:r>
              <a:rPr lang="en-US" dirty="0" smtClean="0">
                <a:solidFill>
                  <a:srgbClr val="ECA0D7"/>
                </a:solidFill>
              </a:rPr>
              <a:t>Elite Plan – </a:t>
            </a:r>
            <a:r>
              <a:rPr lang="en-US" dirty="0">
                <a:solidFill>
                  <a:srgbClr val="ECA0D7"/>
                </a:solidFill>
              </a:rPr>
              <a:t>C</a:t>
            </a:r>
            <a:r>
              <a:rPr lang="en-US" dirty="0" smtClean="0">
                <a:solidFill>
                  <a:srgbClr val="ECA0D7"/>
                </a:solidFill>
              </a:rPr>
              <a:t>hronic Care Cover</a:t>
            </a: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</p:spPr>
      </p:pic>
      <p:sp>
        <p:nvSpPr>
          <p:cNvPr id="3" name="TextBox 2"/>
          <p:cNvSpPr txBox="1"/>
          <p:nvPr/>
        </p:nvSpPr>
        <p:spPr>
          <a:xfrm>
            <a:off x="704850" y="1849438"/>
            <a:ext cx="6789738" cy="52014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endParaRPr lang="en-US" sz="2400" dirty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400" dirty="0">
                <a:latin typeface="+mj-lt"/>
              </a:rPr>
              <a:t>Acute Chronic Conditions </a:t>
            </a:r>
            <a:r>
              <a:rPr lang="en-US" sz="2400" dirty="0" smtClean="0">
                <a:latin typeface="+mj-lt"/>
              </a:rPr>
              <a:t>–</a:t>
            </a:r>
            <a:r>
              <a:rPr lang="en-US" sz="2400" dirty="0"/>
              <a:t>Full refund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 dirty="0" smtClean="0">
                <a:latin typeface="+mj-lt"/>
              </a:rPr>
              <a:t>Maintenance </a:t>
            </a:r>
            <a:r>
              <a:rPr lang="en-US" sz="2400" dirty="0">
                <a:latin typeface="+mj-lt"/>
              </a:rPr>
              <a:t>Chronic conditions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–</a:t>
            </a:r>
            <a:r>
              <a:rPr lang="en-US" sz="2400" dirty="0"/>
              <a:t>Full refund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 dirty="0" smtClean="0">
                <a:latin typeface="+mj-lt"/>
              </a:rPr>
              <a:t>Oncology </a:t>
            </a:r>
            <a:r>
              <a:rPr lang="en-US" sz="2400" dirty="0">
                <a:latin typeface="+mj-lt"/>
              </a:rPr>
              <a:t>– In full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 dirty="0">
                <a:latin typeface="+mj-lt"/>
              </a:rPr>
              <a:t>Non Pre Existing Congenital Anomalies – up to $250,000 per medical condition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 dirty="0">
                <a:latin typeface="+mj-lt"/>
                <a:cs typeface="Calibri"/>
              </a:rPr>
              <a:t>Durable medical equipment – up to $10,000 per </a:t>
            </a:r>
            <a:r>
              <a:rPr lang="en-US" sz="2400" dirty="0">
                <a:solidFill>
                  <a:srgbClr val="000000"/>
                </a:solidFill>
                <a:latin typeface="+mj-lt"/>
                <a:cs typeface="Calibri"/>
              </a:rPr>
              <a:t>policy year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400" dirty="0">
                <a:latin typeface="+mj-lt"/>
              </a:rPr>
              <a:t>AIDS – Up to $20,000 per insured, per period of cover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 dirty="0">
                <a:latin typeface="+mj-lt"/>
              </a:rPr>
              <a:t>Hospice Care – Up to $50,000 per lifetime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 dirty="0">
                <a:latin typeface="+mj-lt"/>
              </a:rPr>
              <a:t>Hormone Replacement Therapy </a:t>
            </a:r>
            <a:r>
              <a:rPr lang="en-US" sz="2400" dirty="0" smtClean="0">
                <a:latin typeface="+mj-lt"/>
              </a:rPr>
              <a:t>–</a:t>
            </a:r>
            <a:r>
              <a:rPr lang="en-US" sz="2400" dirty="0"/>
              <a:t>Full </a:t>
            </a:r>
            <a:r>
              <a:rPr lang="en-US" sz="2400" dirty="0" smtClean="0"/>
              <a:t>refund </a:t>
            </a:r>
            <a:r>
              <a:rPr lang="en-US" sz="2400" dirty="0" smtClean="0">
                <a:latin typeface="+mj-lt"/>
              </a:rPr>
              <a:t>up </a:t>
            </a:r>
            <a:r>
              <a:rPr lang="en-US" sz="2400" dirty="0">
                <a:latin typeface="+mj-lt"/>
              </a:rPr>
              <a:t>to 18 months per medical condition</a:t>
            </a:r>
          </a:p>
          <a:p>
            <a:pPr marL="342900" indent="-342900">
              <a:buFont typeface="Wingdings" charset="2"/>
              <a:buChar char="ü"/>
            </a:pP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92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298450"/>
            <a:ext cx="6508750" cy="1550988"/>
          </a:xfrm>
        </p:spPr>
        <p:txBody>
          <a:bodyPr/>
          <a:lstStyle/>
          <a:p>
            <a:r>
              <a:rPr lang="en-US" dirty="0" smtClean="0">
                <a:solidFill>
                  <a:srgbClr val="ECA0D7"/>
                </a:solidFill>
              </a:rPr>
              <a:t>Elite Plan – Mother &amp; Child</a:t>
            </a: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</p:spPr>
      </p:pic>
      <p:sp>
        <p:nvSpPr>
          <p:cNvPr id="3" name="TextBox 2"/>
          <p:cNvSpPr txBox="1"/>
          <p:nvPr/>
        </p:nvSpPr>
        <p:spPr>
          <a:xfrm>
            <a:off x="704850" y="2270765"/>
            <a:ext cx="643333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ü"/>
            </a:pPr>
            <a:endParaRPr lang="en-US" sz="2400" dirty="0">
              <a:latin typeface="+mj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j-lt"/>
                <a:cs typeface="Calibri"/>
              </a:rPr>
              <a:t>Complications of pregnancy – Full refund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j-lt"/>
                <a:cs typeface="Calibri"/>
              </a:rPr>
              <a:t>New born accommodation – Full refund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j-lt"/>
                <a:cs typeface="Calibri"/>
              </a:rPr>
              <a:t>New born care – Up to $250,000 per insured, per period of cover (maximum 180 days hospital stay)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>
                <a:latin typeface="+mj-lt"/>
                <a:cs typeface="Calibri"/>
              </a:rPr>
              <a:t>Routine maternity - $20,000 with 0% </a:t>
            </a:r>
            <a:r>
              <a:rPr lang="en-US" sz="2400" dirty="0" smtClean="0">
                <a:latin typeface="+mj-lt"/>
                <a:cs typeface="Calibri"/>
              </a:rPr>
              <a:t>co-pay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dirty="0" smtClean="0">
                <a:latin typeface="+mj-lt"/>
                <a:cs typeface="Calibri"/>
              </a:rPr>
              <a:t>All new </a:t>
            </a:r>
            <a:r>
              <a:rPr lang="en-US" sz="2400" dirty="0" err="1" smtClean="0">
                <a:latin typeface="+mj-lt"/>
                <a:cs typeface="Calibri"/>
              </a:rPr>
              <a:t>borns</a:t>
            </a:r>
            <a:r>
              <a:rPr lang="en-US" sz="2400" dirty="0" smtClean="0">
                <a:latin typeface="+mj-lt"/>
                <a:cs typeface="Calibri"/>
              </a:rPr>
              <a:t> must be added to the policy within 30 days of birth date</a:t>
            </a:r>
            <a:endParaRPr lang="en-US" sz="24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93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298450"/>
            <a:ext cx="6508750" cy="1550988"/>
          </a:xfrm>
        </p:spPr>
        <p:txBody>
          <a:bodyPr/>
          <a:lstStyle/>
          <a:p>
            <a:r>
              <a:rPr lang="en-US" dirty="0" smtClean="0">
                <a:solidFill>
                  <a:srgbClr val="ECA0D7"/>
                </a:solidFill>
              </a:rPr>
              <a:t>Elite Plan – Wellness &amp; Vaccinations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4850" y="2636397"/>
            <a:ext cx="6644983" cy="4154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en-US" sz="2400" b="1" dirty="0">
                <a:latin typeface="+mj-lt"/>
              </a:rPr>
              <a:t>Wellness for </a:t>
            </a:r>
            <a:r>
              <a:rPr lang="en-US" sz="2400" b="1" dirty="0" smtClean="0">
                <a:latin typeface="+mj-lt"/>
              </a:rPr>
              <a:t>Routine </a:t>
            </a:r>
            <a:r>
              <a:rPr lang="en-US" sz="2400" b="1" dirty="0">
                <a:latin typeface="+mj-lt"/>
              </a:rPr>
              <a:t>C</a:t>
            </a:r>
            <a:r>
              <a:rPr lang="en-US" sz="2400" b="1" dirty="0" smtClean="0">
                <a:latin typeface="+mj-lt"/>
              </a:rPr>
              <a:t>heck </a:t>
            </a:r>
            <a:r>
              <a:rPr lang="en-US" sz="2400" b="1" dirty="0">
                <a:latin typeface="+mj-lt"/>
              </a:rPr>
              <a:t>U</a:t>
            </a:r>
            <a:r>
              <a:rPr lang="en-US" sz="2400" b="1" dirty="0" smtClean="0">
                <a:latin typeface="+mj-lt"/>
              </a:rPr>
              <a:t>ps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including mammogram, gynecological tests, prostate examination and well baby checks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after first 24 hours -  $750 per insured, per period of cover 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400" b="1" dirty="0">
                <a:latin typeface="+mj-lt"/>
              </a:rPr>
              <a:t>Wellness </a:t>
            </a:r>
            <a:r>
              <a:rPr lang="en-US" sz="2400" b="1" dirty="0" smtClean="0">
                <a:latin typeface="+mj-lt"/>
              </a:rPr>
              <a:t>for Preventive </a:t>
            </a:r>
            <a:r>
              <a:rPr lang="en-US" sz="2400" b="1" dirty="0">
                <a:latin typeface="+mj-lt"/>
              </a:rPr>
              <a:t>Screening </a:t>
            </a:r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    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Up </a:t>
            </a:r>
            <a:r>
              <a:rPr lang="en-US" sz="2400" dirty="0">
                <a:latin typeface="+mj-lt"/>
              </a:rPr>
              <a:t>to US$250 per insured person per period of </a:t>
            </a:r>
            <a:r>
              <a:rPr lang="en-US" sz="2400" dirty="0" smtClean="0">
                <a:latin typeface="+mj-lt"/>
              </a:rPr>
              <a:t>   	cover </a:t>
            </a:r>
            <a:r>
              <a:rPr lang="en-US" sz="2400" dirty="0">
                <a:latin typeface="+mj-lt"/>
              </a:rPr>
              <a:t>	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400" b="1" dirty="0">
                <a:latin typeface="+mj-lt"/>
              </a:rPr>
              <a:t>Vaccinations and Inoculations </a:t>
            </a:r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      (</a:t>
            </a:r>
            <a:r>
              <a:rPr lang="en-US" sz="2400" dirty="0">
                <a:latin typeface="+mj-lt"/>
              </a:rPr>
              <a:t>Including those that are medically necessary </a:t>
            </a:r>
            <a:r>
              <a:rPr lang="en-US" sz="2400" dirty="0" smtClean="0">
                <a:latin typeface="+mj-lt"/>
              </a:rPr>
              <a:t>	for </a:t>
            </a:r>
            <a:r>
              <a:rPr lang="en-US" sz="2400" dirty="0">
                <a:latin typeface="+mj-lt"/>
              </a:rPr>
              <a:t>travel) 	Up to US$500 per period of cover 	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Policy excess does not apply to these benefits</a:t>
            </a:r>
            <a:endParaRPr lang="en-US" sz="24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7" y="53975"/>
            <a:ext cx="1987549" cy="227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7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3318</TotalTime>
  <Words>1262</Words>
  <Application>Microsoft Macintosh PowerPoint</Application>
  <PresentationFormat>On-screen Show (4:3)</PresentationFormat>
  <Paragraphs>229</Paragraphs>
  <Slides>24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 Unicode MS</vt:lpstr>
      <vt:lpstr>Calibri</vt:lpstr>
      <vt:lpstr>Century Gothic</vt:lpstr>
      <vt:lpstr>Wingdings</vt:lpstr>
      <vt:lpstr>Arial</vt:lpstr>
      <vt:lpstr>Office Theme</vt:lpstr>
      <vt:lpstr> Presented by Gavin Snook   </vt:lpstr>
      <vt:lpstr>The Providers</vt:lpstr>
      <vt:lpstr>Your Cover – Elite Plan </vt:lpstr>
      <vt:lpstr>Your Cover – Elite Plan </vt:lpstr>
      <vt:lpstr>Elite Plan – Inpatient Cover</vt:lpstr>
      <vt:lpstr>Elite Plan – Outpatient Cover</vt:lpstr>
      <vt:lpstr>Elite Plan – Chronic Care Cover</vt:lpstr>
      <vt:lpstr>Elite Plan – Mother &amp; Child</vt:lpstr>
      <vt:lpstr>Elite Plan – Wellness &amp; Vaccinations</vt:lpstr>
      <vt:lpstr>Elite Plan - Exclusions</vt:lpstr>
      <vt:lpstr>Plus Plan - Exclusions</vt:lpstr>
      <vt:lpstr>How to Claim</vt:lpstr>
      <vt:lpstr>Pre-authorising planned treatment</vt:lpstr>
      <vt:lpstr>Pre-authorising emergency treatment</vt:lpstr>
      <vt:lpstr>How to Claim</vt:lpstr>
      <vt:lpstr>How to Pay and Claim</vt:lpstr>
      <vt:lpstr>Pay &amp; Claim</vt:lpstr>
      <vt:lpstr>Direct Settlement Network (DSN)</vt:lpstr>
      <vt:lpstr>Member Services</vt:lpstr>
      <vt:lpstr>What to do in a Medical Emergency</vt:lpstr>
      <vt:lpstr>Online Resources</vt:lpstr>
      <vt:lpstr>Mobile App </vt:lpstr>
      <vt:lpstr>How to Register Online</vt:lpstr>
      <vt:lpstr>Questions</vt:lpstr>
    </vt:vector>
  </TitlesOfParts>
  <Company>East Wset Pure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 Thorpe</dc:creator>
  <cp:lastModifiedBy>Rachel Thorpe</cp:lastModifiedBy>
  <cp:revision>240</cp:revision>
  <dcterms:created xsi:type="dcterms:W3CDTF">2010-12-12T10:21:32Z</dcterms:created>
  <dcterms:modified xsi:type="dcterms:W3CDTF">2017-08-01T11:17:14Z</dcterms:modified>
</cp:coreProperties>
</file>